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330" r:id="rId5"/>
    <p:sldId id="263" r:id="rId6"/>
    <p:sldId id="331" r:id="rId7"/>
    <p:sldId id="264" r:id="rId8"/>
    <p:sldId id="265" r:id="rId9"/>
    <p:sldId id="266" r:id="rId10"/>
    <p:sldId id="267" r:id="rId11"/>
    <p:sldId id="270" r:id="rId12"/>
    <p:sldId id="268" r:id="rId13"/>
    <p:sldId id="271" r:id="rId14"/>
    <p:sldId id="339" r:id="rId15"/>
    <p:sldId id="269" r:id="rId16"/>
    <p:sldId id="340" r:id="rId17"/>
    <p:sldId id="272" r:id="rId18"/>
    <p:sldId id="273" r:id="rId19"/>
    <p:sldId id="277" r:id="rId20"/>
    <p:sldId id="274" r:id="rId21"/>
    <p:sldId id="275" r:id="rId22"/>
    <p:sldId id="279" r:id="rId23"/>
    <p:sldId id="280" r:id="rId24"/>
    <p:sldId id="281" r:id="rId25"/>
    <p:sldId id="282" r:id="rId26"/>
    <p:sldId id="327" r:id="rId27"/>
    <p:sldId id="283" r:id="rId28"/>
    <p:sldId id="276" r:id="rId29"/>
    <p:sldId id="284" r:id="rId30"/>
    <p:sldId id="285" r:id="rId31"/>
    <p:sldId id="286" r:id="rId32"/>
    <p:sldId id="287" r:id="rId33"/>
    <p:sldId id="288" r:id="rId34"/>
    <p:sldId id="289" r:id="rId35"/>
    <p:sldId id="332" r:id="rId36"/>
    <p:sldId id="290" r:id="rId37"/>
    <p:sldId id="291" r:id="rId38"/>
    <p:sldId id="292" r:id="rId39"/>
    <p:sldId id="293" r:id="rId40"/>
    <p:sldId id="334" r:id="rId41"/>
    <p:sldId id="294" r:id="rId42"/>
    <p:sldId id="295" r:id="rId43"/>
    <p:sldId id="296" r:id="rId44"/>
    <p:sldId id="297" r:id="rId45"/>
    <p:sldId id="299" r:id="rId46"/>
    <p:sldId id="298" r:id="rId47"/>
    <p:sldId id="323" r:id="rId48"/>
    <p:sldId id="324" r:id="rId49"/>
    <p:sldId id="325" r:id="rId50"/>
    <p:sldId id="326" r:id="rId51"/>
    <p:sldId id="335" r:id="rId52"/>
    <p:sldId id="336" r:id="rId53"/>
    <p:sldId id="337" r:id="rId54"/>
    <p:sldId id="338" r:id="rId55"/>
    <p:sldId id="311" r:id="rId56"/>
    <p:sldId id="312" r:id="rId57"/>
    <p:sldId id="300" r:id="rId58"/>
    <p:sldId id="301" r:id="rId59"/>
    <p:sldId id="302" r:id="rId60"/>
    <p:sldId id="303" r:id="rId61"/>
    <p:sldId id="304" r:id="rId62"/>
    <p:sldId id="306" r:id="rId63"/>
    <p:sldId id="307" r:id="rId64"/>
    <p:sldId id="308" r:id="rId65"/>
    <p:sldId id="309" r:id="rId66"/>
    <p:sldId id="316" r:id="rId67"/>
    <p:sldId id="313" r:id="rId68"/>
    <p:sldId id="314" r:id="rId69"/>
    <p:sldId id="315" r:id="rId70"/>
    <p:sldId id="317" r:id="rId71"/>
    <p:sldId id="321" r:id="rId7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24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0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495271-59B1-4FA5-B27F-F48D40D6A3A7}" type="doc">
      <dgm:prSet loTypeId="urn:microsoft.com/office/officeart/2005/8/layout/venn1" loCatId="relationship" qsTypeId="urn:microsoft.com/office/officeart/2005/8/quickstyle/simple5" qsCatId="simple" csTypeId="urn:microsoft.com/office/officeart/2005/8/colors/colorful5" csCatId="colorful" phldr="1"/>
      <dgm:spPr/>
    </dgm:pt>
    <dgm:pt modelId="{7BD53814-9DD0-4EA3-B091-A595F613C728}">
      <dgm:prSet phldrT="[Text]"/>
      <dgm:spPr/>
      <dgm:t>
        <a:bodyPr/>
        <a:lstStyle/>
        <a:p>
          <a:r>
            <a:rPr lang="en-IN" b="1" i="1" dirty="0" smtClean="0"/>
            <a:t>Fractured  </a:t>
          </a:r>
          <a:endParaRPr lang="en-IN" b="1" i="1" dirty="0"/>
        </a:p>
      </dgm:t>
    </dgm:pt>
    <dgm:pt modelId="{798D25DD-F240-416B-9B28-279A67C4E431}" type="parTrans" cxnId="{47DAA213-DD12-40B3-9AD5-42869F5F883D}">
      <dgm:prSet/>
      <dgm:spPr/>
      <dgm:t>
        <a:bodyPr/>
        <a:lstStyle/>
        <a:p>
          <a:endParaRPr lang="en-IN"/>
        </a:p>
      </dgm:t>
    </dgm:pt>
    <dgm:pt modelId="{547097C7-E9DF-4BA0-8F31-0E324BCD6DC1}" type="sibTrans" cxnId="{47DAA213-DD12-40B3-9AD5-42869F5F883D}">
      <dgm:prSet/>
      <dgm:spPr/>
      <dgm:t>
        <a:bodyPr/>
        <a:lstStyle/>
        <a:p>
          <a:endParaRPr lang="en-IN"/>
        </a:p>
      </dgm:t>
    </dgm:pt>
    <dgm:pt modelId="{DA6A0537-C744-4933-9BCA-D69B111DDDC7}">
      <dgm:prSet phldrT="[Text]"/>
      <dgm:spPr/>
      <dgm:t>
        <a:bodyPr/>
        <a:lstStyle/>
        <a:p>
          <a:r>
            <a:rPr lang="en-IN" b="1" i="1" smtClean="0"/>
            <a:t>Severe caries involvement</a:t>
          </a:r>
          <a:endParaRPr lang="en-IN" b="1" i="1" dirty="0"/>
        </a:p>
      </dgm:t>
    </dgm:pt>
    <dgm:pt modelId="{B0447A5F-1326-43FC-B614-25451E074849}" type="parTrans" cxnId="{DF98EF9D-CC64-4611-B5AD-29BA2872803B}">
      <dgm:prSet/>
      <dgm:spPr/>
      <dgm:t>
        <a:bodyPr/>
        <a:lstStyle/>
        <a:p>
          <a:endParaRPr lang="en-IN"/>
        </a:p>
      </dgm:t>
    </dgm:pt>
    <dgm:pt modelId="{F3044D2C-23C4-4AB0-9090-434B0B8313BE}" type="sibTrans" cxnId="{DF98EF9D-CC64-4611-B5AD-29BA2872803B}">
      <dgm:prSet/>
      <dgm:spPr/>
      <dgm:t>
        <a:bodyPr/>
        <a:lstStyle/>
        <a:p>
          <a:endParaRPr lang="en-IN"/>
        </a:p>
      </dgm:t>
    </dgm:pt>
    <dgm:pt modelId="{F8616102-DDF2-43F5-AFA4-A7FADEEACA43}">
      <dgm:prSet phldrT="[Text]"/>
      <dgm:spPr/>
      <dgm:t>
        <a:bodyPr/>
        <a:lstStyle/>
        <a:p>
          <a:r>
            <a:rPr lang="en-IN" b="1" i="1" smtClean="0"/>
            <a:t>Existing restorative material</a:t>
          </a:r>
          <a:endParaRPr lang="en-IN" b="1" i="1" dirty="0"/>
        </a:p>
      </dgm:t>
    </dgm:pt>
    <dgm:pt modelId="{816ABA31-B031-4713-ABCA-53D59A736A04}" type="parTrans" cxnId="{58E50610-3DA1-4CB1-BDAA-5C770B86DA85}">
      <dgm:prSet/>
      <dgm:spPr/>
      <dgm:t>
        <a:bodyPr/>
        <a:lstStyle/>
        <a:p>
          <a:endParaRPr lang="en-IN"/>
        </a:p>
      </dgm:t>
    </dgm:pt>
    <dgm:pt modelId="{5678CF2A-9666-4203-89FD-FC8155936FB6}" type="sibTrans" cxnId="{58E50610-3DA1-4CB1-BDAA-5C770B86DA85}">
      <dgm:prSet/>
      <dgm:spPr/>
      <dgm:t>
        <a:bodyPr/>
        <a:lstStyle/>
        <a:p>
          <a:endParaRPr lang="en-IN"/>
        </a:p>
      </dgm:t>
    </dgm:pt>
    <dgm:pt modelId="{D64F62D7-3A3A-421C-8270-9720737F77D5}" type="pres">
      <dgm:prSet presAssocID="{E2495271-59B1-4FA5-B27F-F48D40D6A3A7}" presName="compositeShape" presStyleCnt="0">
        <dgm:presLayoutVars>
          <dgm:chMax val="7"/>
          <dgm:dir/>
          <dgm:resizeHandles val="exact"/>
        </dgm:presLayoutVars>
      </dgm:prSet>
      <dgm:spPr/>
    </dgm:pt>
    <dgm:pt modelId="{C4530D63-F06C-4C12-B116-CE94E18D17BC}" type="pres">
      <dgm:prSet presAssocID="{7BD53814-9DD0-4EA3-B091-A595F613C728}" presName="circ1" presStyleLbl="vennNode1" presStyleIdx="0" presStyleCnt="3"/>
      <dgm:spPr/>
      <dgm:t>
        <a:bodyPr/>
        <a:lstStyle/>
        <a:p>
          <a:endParaRPr lang="en-IN"/>
        </a:p>
      </dgm:t>
    </dgm:pt>
    <dgm:pt modelId="{96229B46-D97E-4074-8F5B-E17FAC7E3D3C}" type="pres">
      <dgm:prSet presAssocID="{7BD53814-9DD0-4EA3-B091-A595F613C72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46A2E9A7-72AF-48D8-A086-B1C50AC5EA77}" type="pres">
      <dgm:prSet presAssocID="{DA6A0537-C744-4933-9BCA-D69B111DDDC7}" presName="circ2" presStyleLbl="vennNode1" presStyleIdx="1" presStyleCnt="3"/>
      <dgm:spPr/>
      <dgm:t>
        <a:bodyPr/>
        <a:lstStyle/>
        <a:p>
          <a:endParaRPr lang="en-IN"/>
        </a:p>
      </dgm:t>
    </dgm:pt>
    <dgm:pt modelId="{62C49EB4-7673-4AE6-A5A5-E31E2AD7E6ED}" type="pres">
      <dgm:prSet presAssocID="{DA6A0537-C744-4933-9BCA-D69B111DDDC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72EE1BAC-5087-4FF5-AE30-BC0442A5A015}" type="pres">
      <dgm:prSet presAssocID="{F8616102-DDF2-43F5-AFA4-A7FADEEACA43}" presName="circ3" presStyleLbl="vennNode1" presStyleIdx="2" presStyleCnt="3"/>
      <dgm:spPr/>
      <dgm:t>
        <a:bodyPr/>
        <a:lstStyle/>
        <a:p>
          <a:endParaRPr lang="en-IN"/>
        </a:p>
      </dgm:t>
    </dgm:pt>
    <dgm:pt modelId="{93C0040B-5A83-4A7B-BF3C-1CFC71159ECF}" type="pres">
      <dgm:prSet presAssocID="{F8616102-DDF2-43F5-AFA4-A7FADEEACA43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58E50610-3DA1-4CB1-BDAA-5C770B86DA85}" srcId="{E2495271-59B1-4FA5-B27F-F48D40D6A3A7}" destId="{F8616102-DDF2-43F5-AFA4-A7FADEEACA43}" srcOrd="2" destOrd="0" parTransId="{816ABA31-B031-4713-ABCA-53D59A736A04}" sibTransId="{5678CF2A-9666-4203-89FD-FC8155936FB6}"/>
    <dgm:cxn modelId="{573D5847-C99B-479E-95EE-6643271AE7AA}" type="presOf" srcId="{F8616102-DDF2-43F5-AFA4-A7FADEEACA43}" destId="{93C0040B-5A83-4A7B-BF3C-1CFC71159ECF}" srcOrd="1" destOrd="0" presId="urn:microsoft.com/office/officeart/2005/8/layout/venn1"/>
    <dgm:cxn modelId="{DF98EF9D-CC64-4611-B5AD-29BA2872803B}" srcId="{E2495271-59B1-4FA5-B27F-F48D40D6A3A7}" destId="{DA6A0537-C744-4933-9BCA-D69B111DDDC7}" srcOrd="1" destOrd="0" parTransId="{B0447A5F-1326-43FC-B614-25451E074849}" sibTransId="{F3044D2C-23C4-4AB0-9090-434B0B8313BE}"/>
    <dgm:cxn modelId="{37EAB707-0DC5-4980-8E44-988F4697BDA1}" type="presOf" srcId="{DA6A0537-C744-4933-9BCA-D69B111DDDC7}" destId="{62C49EB4-7673-4AE6-A5A5-E31E2AD7E6ED}" srcOrd="1" destOrd="0" presId="urn:microsoft.com/office/officeart/2005/8/layout/venn1"/>
    <dgm:cxn modelId="{75B15B4E-818A-4238-9CC4-BFD74CA47271}" type="presOf" srcId="{E2495271-59B1-4FA5-B27F-F48D40D6A3A7}" destId="{D64F62D7-3A3A-421C-8270-9720737F77D5}" srcOrd="0" destOrd="0" presId="urn:microsoft.com/office/officeart/2005/8/layout/venn1"/>
    <dgm:cxn modelId="{33F79650-399A-476F-9F60-72747E86B446}" type="presOf" srcId="{F8616102-DDF2-43F5-AFA4-A7FADEEACA43}" destId="{72EE1BAC-5087-4FF5-AE30-BC0442A5A015}" srcOrd="0" destOrd="0" presId="urn:microsoft.com/office/officeart/2005/8/layout/venn1"/>
    <dgm:cxn modelId="{C4018DE4-59EB-4D11-8EF9-3F2A0170D374}" type="presOf" srcId="{7BD53814-9DD0-4EA3-B091-A595F613C728}" destId="{96229B46-D97E-4074-8F5B-E17FAC7E3D3C}" srcOrd="1" destOrd="0" presId="urn:microsoft.com/office/officeart/2005/8/layout/venn1"/>
    <dgm:cxn modelId="{210038DE-7E3F-405A-9A71-71FF3818F97D}" type="presOf" srcId="{7BD53814-9DD0-4EA3-B091-A595F613C728}" destId="{C4530D63-F06C-4C12-B116-CE94E18D17BC}" srcOrd="0" destOrd="0" presId="urn:microsoft.com/office/officeart/2005/8/layout/venn1"/>
    <dgm:cxn modelId="{B29D7345-EAF9-448B-BAC1-FF4C96F7D0FC}" type="presOf" srcId="{DA6A0537-C744-4933-9BCA-D69B111DDDC7}" destId="{46A2E9A7-72AF-48D8-A086-B1C50AC5EA77}" srcOrd="0" destOrd="0" presId="urn:microsoft.com/office/officeart/2005/8/layout/venn1"/>
    <dgm:cxn modelId="{47DAA213-DD12-40B3-9AD5-42869F5F883D}" srcId="{E2495271-59B1-4FA5-B27F-F48D40D6A3A7}" destId="{7BD53814-9DD0-4EA3-B091-A595F613C728}" srcOrd="0" destOrd="0" parTransId="{798D25DD-F240-416B-9B28-279A67C4E431}" sibTransId="{547097C7-E9DF-4BA0-8F31-0E324BCD6DC1}"/>
    <dgm:cxn modelId="{DB613220-1FC5-4E6D-B4B6-D6382ACDB9E4}" type="presParOf" srcId="{D64F62D7-3A3A-421C-8270-9720737F77D5}" destId="{C4530D63-F06C-4C12-B116-CE94E18D17BC}" srcOrd="0" destOrd="0" presId="urn:microsoft.com/office/officeart/2005/8/layout/venn1"/>
    <dgm:cxn modelId="{401E0C1B-08B8-41D6-84D5-005F31B78E5D}" type="presParOf" srcId="{D64F62D7-3A3A-421C-8270-9720737F77D5}" destId="{96229B46-D97E-4074-8F5B-E17FAC7E3D3C}" srcOrd="1" destOrd="0" presId="urn:microsoft.com/office/officeart/2005/8/layout/venn1"/>
    <dgm:cxn modelId="{23FBDF94-5AC6-40EF-96C4-FEB868734C11}" type="presParOf" srcId="{D64F62D7-3A3A-421C-8270-9720737F77D5}" destId="{46A2E9A7-72AF-48D8-A086-B1C50AC5EA77}" srcOrd="2" destOrd="0" presId="urn:microsoft.com/office/officeart/2005/8/layout/venn1"/>
    <dgm:cxn modelId="{DFB082AA-F506-44E9-925C-85779827D4D2}" type="presParOf" srcId="{D64F62D7-3A3A-421C-8270-9720737F77D5}" destId="{62C49EB4-7673-4AE6-A5A5-E31E2AD7E6ED}" srcOrd="3" destOrd="0" presId="urn:microsoft.com/office/officeart/2005/8/layout/venn1"/>
    <dgm:cxn modelId="{E4974C61-C68B-4826-9CB6-87C20AAE0BDD}" type="presParOf" srcId="{D64F62D7-3A3A-421C-8270-9720737F77D5}" destId="{72EE1BAC-5087-4FF5-AE30-BC0442A5A015}" srcOrd="4" destOrd="0" presId="urn:microsoft.com/office/officeart/2005/8/layout/venn1"/>
    <dgm:cxn modelId="{B3E05658-9A14-49D1-9C53-F012C08CD540}" type="presParOf" srcId="{D64F62D7-3A3A-421C-8270-9720737F77D5}" destId="{93C0040B-5A83-4A7B-BF3C-1CFC71159ECF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C2135E-4ABF-4854-A5EB-9A5F46D61438}" type="doc">
      <dgm:prSet loTypeId="urn:microsoft.com/office/officeart/2005/8/layout/matrix3" loCatId="matrix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IN"/>
        </a:p>
      </dgm:t>
    </dgm:pt>
    <dgm:pt modelId="{5828F529-89F6-4BBC-8064-0C554DDFDBED}">
      <dgm:prSet/>
      <dgm:spPr/>
      <dgm:t>
        <a:bodyPr/>
        <a:lstStyle/>
        <a:p>
          <a:pPr rtl="0"/>
          <a:r>
            <a:rPr lang="en-IN" b="1" i="1" smtClean="0">
              <a:solidFill>
                <a:schemeClr val="bg1"/>
              </a:solidFill>
            </a:rPr>
            <a:t>Definitive Final restoration</a:t>
          </a:r>
          <a:endParaRPr lang="en-IN" b="1" i="1">
            <a:solidFill>
              <a:schemeClr val="bg1"/>
            </a:solidFill>
          </a:endParaRPr>
        </a:p>
      </dgm:t>
    </dgm:pt>
    <dgm:pt modelId="{DAE34FFB-79C7-4242-98B9-C84E15AEC326}" type="parTrans" cxnId="{8A80FB71-522B-43EE-BE13-309E725627C7}">
      <dgm:prSet/>
      <dgm:spPr/>
      <dgm:t>
        <a:bodyPr/>
        <a:lstStyle/>
        <a:p>
          <a:endParaRPr lang="en-IN"/>
        </a:p>
      </dgm:t>
    </dgm:pt>
    <dgm:pt modelId="{5E0C40F7-7376-4F60-8DE9-3B008DD5F8E3}" type="sibTrans" cxnId="{8A80FB71-522B-43EE-BE13-309E725627C7}">
      <dgm:prSet/>
      <dgm:spPr/>
      <dgm:t>
        <a:bodyPr/>
        <a:lstStyle/>
        <a:p>
          <a:endParaRPr lang="en-IN"/>
        </a:p>
      </dgm:t>
    </dgm:pt>
    <dgm:pt modelId="{AF97276C-DC5F-4486-A7B2-21B93723474E}">
      <dgm:prSet/>
      <dgm:spPr/>
      <dgm:t>
        <a:bodyPr/>
        <a:lstStyle/>
        <a:p>
          <a:pPr rtl="0"/>
          <a:r>
            <a:rPr lang="en-IN" b="1" i="1" smtClean="0">
              <a:solidFill>
                <a:schemeClr val="bg1"/>
              </a:solidFill>
            </a:rPr>
            <a:t>Foundation restoration</a:t>
          </a:r>
          <a:endParaRPr lang="en-IN" b="1" i="1">
            <a:solidFill>
              <a:schemeClr val="bg1"/>
            </a:solidFill>
          </a:endParaRPr>
        </a:p>
      </dgm:t>
    </dgm:pt>
    <dgm:pt modelId="{28FC872A-DE25-4BEB-8065-421393E1805B}" type="parTrans" cxnId="{FBF36582-984E-44CA-B7E8-0483E12568F2}">
      <dgm:prSet/>
      <dgm:spPr/>
      <dgm:t>
        <a:bodyPr/>
        <a:lstStyle/>
        <a:p>
          <a:endParaRPr lang="en-IN"/>
        </a:p>
      </dgm:t>
    </dgm:pt>
    <dgm:pt modelId="{982D1632-CF32-4BEC-88B8-9392CDCC37A8}" type="sibTrans" cxnId="{FBF36582-984E-44CA-B7E8-0483E12568F2}">
      <dgm:prSet/>
      <dgm:spPr/>
      <dgm:t>
        <a:bodyPr/>
        <a:lstStyle/>
        <a:p>
          <a:endParaRPr lang="en-IN"/>
        </a:p>
      </dgm:t>
    </dgm:pt>
    <dgm:pt modelId="{27978853-5713-44E9-B1D6-F14FB8F691DA}">
      <dgm:prSet/>
      <dgm:spPr/>
      <dgm:t>
        <a:bodyPr/>
        <a:lstStyle/>
        <a:p>
          <a:pPr rtl="0"/>
          <a:r>
            <a:rPr lang="en-IN" b="1" i="1" dirty="0" smtClean="0">
              <a:solidFill>
                <a:schemeClr val="bg1"/>
              </a:solidFill>
            </a:rPr>
            <a:t>Control restoration</a:t>
          </a:r>
          <a:endParaRPr lang="en-IN" b="1" i="1" dirty="0">
            <a:solidFill>
              <a:schemeClr val="bg1"/>
            </a:solidFill>
          </a:endParaRPr>
        </a:p>
      </dgm:t>
    </dgm:pt>
    <dgm:pt modelId="{833786DF-3538-4FD3-8571-EA08DEFC8752}" type="parTrans" cxnId="{7DA206BC-99E6-444C-A26A-AD48DD566129}">
      <dgm:prSet/>
      <dgm:spPr/>
      <dgm:t>
        <a:bodyPr/>
        <a:lstStyle/>
        <a:p>
          <a:endParaRPr lang="en-IN"/>
        </a:p>
      </dgm:t>
    </dgm:pt>
    <dgm:pt modelId="{D222871C-F548-41C8-9AB3-001ADDE89869}" type="sibTrans" cxnId="{7DA206BC-99E6-444C-A26A-AD48DD566129}">
      <dgm:prSet/>
      <dgm:spPr/>
      <dgm:t>
        <a:bodyPr/>
        <a:lstStyle/>
        <a:p>
          <a:endParaRPr lang="en-IN"/>
        </a:p>
      </dgm:t>
    </dgm:pt>
    <dgm:pt modelId="{C63704BF-B41F-47D2-9788-93D930B2844E}">
      <dgm:prSet/>
      <dgm:spPr/>
      <dgm:t>
        <a:bodyPr/>
        <a:lstStyle/>
        <a:p>
          <a:pPr rtl="0"/>
          <a:r>
            <a:rPr lang="en-IN" b="1" i="1" dirty="0" smtClean="0">
              <a:solidFill>
                <a:schemeClr val="bg1"/>
              </a:solidFill>
            </a:rPr>
            <a:t>Interim restoration</a:t>
          </a:r>
          <a:endParaRPr lang="en-IN" b="1" i="1" dirty="0">
            <a:solidFill>
              <a:schemeClr val="bg1"/>
            </a:solidFill>
          </a:endParaRPr>
        </a:p>
      </dgm:t>
    </dgm:pt>
    <dgm:pt modelId="{87ACC2C7-D33A-4A51-BDEB-632709E3BFBA}" type="parTrans" cxnId="{66D336D6-ABCA-4897-A1A6-13F145AA0B45}">
      <dgm:prSet/>
      <dgm:spPr/>
      <dgm:t>
        <a:bodyPr/>
        <a:lstStyle/>
        <a:p>
          <a:endParaRPr lang="en-IN"/>
        </a:p>
      </dgm:t>
    </dgm:pt>
    <dgm:pt modelId="{9CF2A55D-B54C-4270-A12A-9B48A12AF1B0}" type="sibTrans" cxnId="{66D336D6-ABCA-4897-A1A6-13F145AA0B45}">
      <dgm:prSet/>
      <dgm:spPr/>
      <dgm:t>
        <a:bodyPr/>
        <a:lstStyle/>
        <a:p>
          <a:endParaRPr lang="en-IN"/>
        </a:p>
      </dgm:t>
    </dgm:pt>
    <dgm:pt modelId="{E1FE4862-7BD9-4F83-9858-359B7607DA21}" type="pres">
      <dgm:prSet presAssocID="{18C2135E-4ABF-4854-A5EB-9A5F46D61438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A518BC60-F3E0-47C6-9CD5-B55B10717367}" type="pres">
      <dgm:prSet presAssocID="{18C2135E-4ABF-4854-A5EB-9A5F46D61438}" presName="diamond" presStyleLbl="bgShp" presStyleIdx="0" presStyleCnt="1"/>
      <dgm:spPr/>
    </dgm:pt>
    <dgm:pt modelId="{E3F3FB5C-711C-4821-9317-5ADB580795F8}" type="pres">
      <dgm:prSet presAssocID="{18C2135E-4ABF-4854-A5EB-9A5F46D61438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B60AA959-F7CA-474A-BC82-E157C1EC8C4E}" type="pres">
      <dgm:prSet presAssocID="{18C2135E-4ABF-4854-A5EB-9A5F46D61438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E6C066A1-43E5-4233-9F22-F72F207EF220}" type="pres">
      <dgm:prSet presAssocID="{18C2135E-4ABF-4854-A5EB-9A5F46D61438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700033E8-E1C0-415F-8F6A-7FC6D6F0FF8A}" type="pres">
      <dgm:prSet presAssocID="{18C2135E-4ABF-4854-A5EB-9A5F46D61438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4F7FC6EE-FFC9-42B9-B54E-3823ADF9F8D5}" type="presOf" srcId="{C63704BF-B41F-47D2-9788-93D930B2844E}" destId="{700033E8-E1C0-415F-8F6A-7FC6D6F0FF8A}" srcOrd="0" destOrd="0" presId="urn:microsoft.com/office/officeart/2005/8/layout/matrix3"/>
    <dgm:cxn modelId="{928D3EF8-E29E-410A-8879-74464EC235FF}" type="presOf" srcId="{5828F529-89F6-4BBC-8064-0C554DDFDBED}" destId="{E3F3FB5C-711C-4821-9317-5ADB580795F8}" srcOrd="0" destOrd="0" presId="urn:microsoft.com/office/officeart/2005/8/layout/matrix3"/>
    <dgm:cxn modelId="{8A80FB71-522B-43EE-BE13-309E725627C7}" srcId="{18C2135E-4ABF-4854-A5EB-9A5F46D61438}" destId="{5828F529-89F6-4BBC-8064-0C554DDFDBED}" srcOrd="0" destOrd="0" parTransId="{DAE34FFB-79C7-4242-98B9-C84E15AEC326}" sibTransId="{5E0C40F7-7376-4F60-8DE9-3B008DD5F8E3}"/>
    <dgm:cxn modelId="{66D336D6-ABCA-4897-A1A6-13F145AA0B45}" srcId="{18C2135E-4ABF-4854-A5EB-9A5F46D61438}" destId="{C63704BF-B41F-47D2-9788-93D930B2844E}" srcOrd="3" destOrd="0" parTransId="{87ACC2C7-D33A-4A51-BDEB-632709E3BFBA}" sibTransId="{9CF2A55D-B54C-4270-A12A-9B48A12AF1B0}"/>
    <dgm:cxn modelId="{7DA206BC-99E6-444C-A26A-AD48DD566129}" srcId="{18C2135E-4ABF-4854-A5EB-9A5F46D61438}" destId="{27978853-5713-44E9-B1D6-F14FB8F691DA}" srcOrd="2" destOrd="0" parTransId="{833786DF-3538-4FD3-8571-EA08DEFC8752}" sibTransId="{D222871C-F548-41C8-9AB3-001ADDE89869}"/>
    <dgm:cxn modelId="{3F0EBD6C-AF2F-4214-A433-CBD6D6F6AE92}" type="presOf" srcId="{AF97276C-DC5F-4486-A7B2-21B93723474E}" destId="{B60AA959-F7CA-474A-BC82-E157C1EC8C4E}" srcOrd="0" destOrd="0" presId="urn:microsoft.com/office/officeart/2005/8/layout/matrix3"/>
    <dgm:cxn modelId="{FBF36582-984E-44CA-B7E8-0483E12568F2}" srcId="{18C2135E-4ABF-4854-A5EB-9A5F46D61438}" destId="{AF97276C-DC5F-4486-A7B2-21B93723474E}" srcOrd="1" destOrd="0" parTransId="{28FC872A-DE25-4BEB-8065-421393E1805B}" sibTransId="{982D1632-CF32-4BEC-88B8-9392CDCC37A8}"/>
    <dgm:cxn modelId="{63203DD8-6E04-4795-A6DB-7A01B762A495}" type="presOf" srcId="{27978853-5713-44E9-B1D6-F14FB8F691DA}" destId="{E6C066A1-43E5-4233-9F22-F72F207EF220}" srcOrd="0" destOrd="0" presId="urn:microsoft.com/office/officeart/2005/8/layout/matrix3"/>
    <dgm:cxn modelId="{D0060AAB-D81F-4537-8339-BAA34C9A639A}" type="presOf" srcId="{18C2135E-4ABF-4854-A5EB-9A5F46D61438}" destId="{E1FE4862-7BD9-4F83-9858-359B7607DA21}" srcOrd="0" destOrd="0" presId="urn:microsoft.com/office/officeart/2005/8/layout/matrix3"/>
    <dgm:cxn modelId="{51AAC788-70EF-42ED-B221-49C874A9D3E6}" type="presParOf" srcId="{E1FE4862-7BD9-4F83-9858-359B7607DA21}" destId="{A518BC60-F3E0-47C6-9CD5-B55B10717367}" srcOrd="0" destOrd="0" presId="urn:microsoft.com/office/officeart/2005/8/layout/matrix3"/>
    <dgm:cxn modelId="{1C64CC3D-1794-4D86-88D0-31A54B993C2F}" type="presParOf" srcId="{E1FE4862-7BD9-4F83-9858-359B7607DA21}" destId="{E3F3FB5C-711C-4821-9317-5ADB580795F8}" srcOrd="1" destOrd="0" presId="urn:microsoft.com/office/officeart/2005/8/layout/matrix3"/>
    <dgm:cxn modelId="{14352CFA-C48D-4B30-A8B0-02E3F7D88E57}" type="presParOf" srcId="{E1FE4862-7BD9-4F83-9858-359B7607DA21}" destId="{B60AA959-F7CA-474A-BC82-E157C1EC8C4E}" srcOrd="2" destOrd="0" presId="urn:microsoft.com/office/officeart/2005/8/layout/matrix3"/>
    <dgm:cxn modelId="{3F7AC83B-2556-4329-BAF9-72792E97F9B3}" type="presParOf" srcId="{E1FE4862-7BD9-4F83-9858-359B7607DA21}" destId="{E6C066A1-43E5-4233-9F22-F72F207EF220}" srcOrd="3" destOrd="0" presId="urn:microsoft.com/office/officeart/2005/8/layout/matrix3"/>
    <dgm:cxn modelId="{8EB1D3D0-8C8E-4F2B-B839-30CAD77A70AE}" type="presParOf" srcId="{E1FE4862-7BD9-4F83-9858-359B7607DA21}" destId="{700033E8-E1C0-415F-8F6A-7FC6D6F0FF8A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C458D2F-F13A-4519-B775-D448DA0B3520}" type="doc">
      <dgm:prSet loTypeId="urn:microsoft.com/office/officeart/2008/layout/HorizontalMultiLevelHierarchy" loCatId="hierarchy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49B7F187-DF69-4453-BEF4-3A2B74F698AF}">
      <dgm:prSet phldrT="[Text]"/>
      <dgm:spPr/>
      <dgm:t>
        <a:bodyPr/>
        <a:lstStyle/>
        <a:p>
          <a:r>
            <a:rPr lang="en-IN" b="1" i="1" smtClean="0"/>
            <a:t>TYPES</a:t>
          </a:r>
          <a:endParaRPr lang="en-IN" b="1" i="1" dirty="0"/>
        </a:p>
      </dgm:t>
    </dgm:pt>
    <dgm:pt modelId="{185AC641-5BBA-4E51-B103-D7B275117A42}" type="parTrans" cxnId="{459A5F82-1FA3-4445-A2F9-BD7C5E114B31}">
      <dgm:prSet/>
      <dgm:spPr/>
      <dgm:t>
        <a:bodyPr/>
        <a:lstStyle/>
        <a:p>
          <a:endParaRPr lang="en-IN"/>
        </a:p>
      </dgm:t>
    </dgm:pt>
    <dgm:pt modelId="{3B281DE2-5DD2-45B5-9AB8-3BF8F2F8FB46}" type="sibTrans" cxnId="{459A5F82-1FA3-4445-A2F9-BD7C5E114B31}">
      <dgm:prSet/>
      <dgm:spPr/>
      <dgm:t>
        <a:bodyPr/>
        <a:lstStyle/>
        <a:p>
          <a:endParaRPr lang="en-IN"/>
        </a:p>
      </dgm:t>
    </dgm:pt>
    <dgm:pt modelId="{DAB770AB-75FD-40DA-8A75-40D2498F5A2B}">
      <dgm:prSet phldrT="[Text]"/>
      <dgm:spPr/>
      <dgm:t>
        <a:bodyPr/>
        <a:lstStyle/>
        <a:p>
          <a:r>
            <a:rPr lang="en-IN" b="1" i="1" dirty="0" smtClean="0"/>
            <a:t>Cemented pins</a:t>
          </a:r>
          <a:endParaRPr lang="en-IN" b="1" i="1" dirty="0"/>
        </a:p>
      </dgm:t>
    </dgm:pt>
    <dgm:pt modelId="{75ABB704-D3D7-44CD-ACF8-4F10B6C81A74}" type="parTrans" cxnId="{D6A04213-018A-46E7-9472-D32A7B46B3AD}">
      <dgm:prSet/>
      <dgm:spPr/>
      <dgm:t>
        <a:bodyPr/>
        <a:lstStyle/>
        <a:p>
          <a:endParaRPr lang="en-IN"/>
        </a:p>
      </dgm:t>
    </dgm:pt>
    <dgm:pt modelId="{0B6E851C-CE36-41C9-BC32-9D18F08DF21A}" type="sibTrans" cxnId="{D6A04213-018A-46E7-9472-D32A7B46B3AD}">
      <dgm:prSet/>
      <dgm:spPr/>
      <dgm:t>
        <a:bodyPr/>
        <a:lstStyle/>
        <a:p>
          <a:endParaRPr lang="en-IN"/>
        </a:p>
      </dgm:t>
    </dgm:pt>
    <dgm:pt modelId="{018DCE7F-DB96-47A9-8931-587F5D30A3D9}">
      <dgm:prSet phldrT="[Text]"/>
      <dgm:spPr/>
      <dgm:t>
        <a:bodyPr/>
        <a:lstStyle/>
        <a:p>
          <a:r>
            <a:rPr lang="en-IN" b="1" i="1" smtClean="0"/>
            <a:t>Friction lock pins</a:t>
          </a:r>
          <a:endParaRPr lang="en-IN" b="1" i="1" dirty="0"/>
        </a:p>
      </dgm:t>
    </dgm:pt>
    <dgm:pt modelId="{672A0449-6BB2-4A5E-B2F8-E15455B76609}" type="parTrans" cxnId="{E37C2780-9FF3-4FA8-B860-E6767839E0F6}">
      <dgm:prSet/>
      <dgm:spPr/>
      <dgm:t>
        <a:bodyPr/>
        <a:lstStyle/>
        <a:p>
          <a:endParaRPr lang="en-IN"/>
        </a:p>
      </dgm:t>
    </dgm:pt>
    <dgm:pt modelId="{5B2AA967-A404-41E1-8A9B-07BBFCAF17B0}" type="sibTrans" cxnId="{E37C2780-9FF3-4FA8-B860-E6767839E0F6}">
      <dgm:prSet/>
      <dgm:spPr/>
      <dgm:t>
        <a:bodyPr/>
        <a:lstStyle/>
        <a:p>
          <a:endParaRPr lang="en-IN"/>
        </a:p>
      </dgm:t>
    </dgm:pt>
    <dgm:pt modelId="{9AF9D8D4-9331-4505-989E-A896F96D3C15}">
      <dgm:prSet phldrT="[Text]"/>
      <dgm:spPr/>
      <dgm:t>
        <a:bodyPr/>
        <a:lstStyle/>
        <a:p>
          <a:r>
            <a:rPr lang="en-IN" b="1" i="1" dirty="0" smtClean="0"/>
            <a:t>Self threaded pins</a:t>
          </a:r>
          <a:endParaRPr lang="en-IN" b="1" i="1" dirty="0"/>
        </a:p>
      </dgm:t>
    </dgm:pt>
    <dgm:pt modelId="{89A0496F-E84B-4D06-8BE4-9013E3C68125}" type="parTrans" cxnId="{4FE74AEA-6E22-42A1-8620-98C0631B690E}">
      <dgm:prSet/>
      <dgm:spPr/>
      <dgm:t>
        <a:bodyPr/>
        <a:lstStyle/>
        <a:p>
          <a:endParaRPr lang="en-IN"/>
        </a:p>
      </dgm:t>
    </dgm:pt>
    <dgm:pt modelId="{F415A12F-595E-4AE3-A21A-F31D34501D93}" type="sibTrans" cxnId="{4FE74AEA-6E22-42A1-8620-98C0631B690E}">
      <dgm:prSet/>
      <dgm:spPr/>
      <dgm:t>
        <a:bodyPr/>
        <a:lstStyle/>
        <a:p>
          <a:endParaRPr lang="en-IN"/>
        </a:p>
      </dgm:t>
    </dgm:pt>
    <dgm:pt modelId="{436212B3-A3CF-46CB-AC62-64FFDDB4267D}" type="pres">
      <dgm:prSet presAssocID="{4C458D2F-F13A-4519-B775-D448DA0B3520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D5977DFA-49FA-449E-A71D-C0B9408A902D}" type="pres">
      <dgm:prSet presAssocID="{49B7F187-DF69-4453-BEF4-3A2B74F698AF}" presName="root1" presStyleCnt="0"/>
      <dgm:spPr/>
    </dgm:pt>
    <dgm:pt modelId="{24713B9C-1F72-4452-897E-75225B512E2F}" type="pres">
      <dgm:prSet presAssocID="{49B7F187-DF69-4453-BEF4-3A2B74F698AF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8EF74F0C-1788-4A9D-A449-E213796AD0CA}" type="pres">
      <dgm:prSet presAssocID="{49B7F187-DF69-4453-BEF4-3A2B74F698AF}" presName="level2hierChild" presStyleCnt="0"/>
      <dgm:spPr/>
    </dgm:pt>
    <dgm:pt modelId="{583055C4-A880-4A3E-A9E8-EF19DA5F4068}" type="pres">
      <dgm:prSet presAssocID="{75ABB704-D3D7-44CD-ACF8-4F10B6C81A74}" presName="conn2-1" presStyleLbl="parChTrans1D2" presStyleIdx="0" presStyleCnt="3"/>
      <dgm:spPr/>
      <dgm:t>
        <a:bodyPr/>
        <a:lstStyle/>
        <a:p>
          <a:endParaRPr lang="en-IN"/>
        </a:p>
      </dgm:t>
    </dgm:pt>
    <dgm:pt modelId="{20574FC6-A176-441F-AD73-3537C29A7751}" type="pres">
      <dgm:prSet presAssocID="{75ABB704-D3D7-44CD-ACF8-4F10B6C81A74}" presName="connTx" presStyleLbl="parChTrans1D2" presStyleIdx="0" presStyleCnt="3"/>
      <dgm:spPr/>
      <dgm:t>
        <a:bodyPr/>
        <a:lstStyle/>
        <a:p>
          <a:endParaRPr lang="en-IN"/>
        </a:p>
      </dgm:t>
    </dgm:pt>
    <dgm:pt modelId="{DB37B499-4A5B-4507-9D5C-A14378543458}" type="pres">
      <dgm:prSet presAssocID="{DAB770AB-75FD-40DA-8A75-40D2498F5A2B}" presName="root2" presStyleCnt="0"/>
      <dgm:spPr/>
    </dgm:pt>
    <dgm:pt modelId="{EFD7D320-3541-4506-9D62-823B07E5E0BA}" type="pres">
      <dgm:prSet presAssocID="{DAB770AB-75FD-40DA-8A75-40D2498F5A2B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43A9F83A-8A1F-474A-AC05-6D319AD14E3E}" type="pres">
      <dgm:prSet presAssocID="{DAB770AB-75FD-40DA-8A75-40D2498F5A2B}" presName="level3hierChild" presStyleCnt="0"/>
      <dgm:spPr/>
    </dgm:pt>
    <dgm:pt modelId="{2FA33447-6AAF-46B8-8838-116B6A2FE1B4}" type="pres">
      <dgm:prSet presAssocID="{672A0449-6BB2-4A5E-B2F8-E15455B76609}" presName="conn2-1" presStyleLbl="parChTrans1D2" presStyleIdx="1" presStyleCnt="3"/>
      <dgm:spPr/>
      <dgm:t>
        <a:bodyPr/>
        <a:lstStyle/>
        <a:p>
          <a:endParaRPr lang="en-IN"/>
        </a:p>
      </dgm:t>
    </dgm:pt>
    <dgm:pt modelId="{FF5CCD1A-4942-47FC-972E-82DBFBDB2FAC}" type="pres">
      <dgm:prSet presAssocID="{672A0449-6BB2-4A5E-B2F8-E15455B76609}" presName="connTx" presStyleLbl="parChTrans1D2" presStyleIdx="1" presStyleCnt="3"/>
      <dgm:spPr/>
      <dgm:t>
        <a:bodyPr/>
        <a:lstStyle/>
        <a:p>
          <a:endParaRPr lang="en-IN"/>
        </a:p>
      </dgm:t>
    </dgm:pt>
    <dgm:pt modelId="{E5E48A0A-6133-4C6A-9AAB-7F7171BFED6E}" type="pres">
      <dgm:prSet presAssocID="{018DCE7F-DB96-47A9-8931-587F5D30A3D9}" presName="root2" presStyleCnt="0"/>
      <dgm:spPr/>
    </dgm:pt>
    <dgm:pt modelId="{58894A86-76AF-479D-8DA0-6123360CDCE9}" type="pres">
      <dgm:prSet presAssocID="{018DCE7F-DB96-47A9-8931-587F5D30A3D9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CBFB31C9-52B0-45DD-8B50-0BA2A18925CB}" type="pres">
      <dgm:prSet presAssocID="{018DCE7F-DB96-47A9-8931-587F5D30A3D9}" presName="level3hierChild" presStyleCnt="0"/>
      <dgm:spPr/>
    </dgm:pt>
    <dgm:pt modelId="{B546DCE7-DAFE-49A8-9B8B-DCA8DB04F249}" type="pres">
      <dgm:prSet presAssocID="{89A0496F-E84B-4D06-8BE4-9013E3C68125}" presName="conn2-1" presStyleLbl="parChTrans1D2" presStyleIdx="2" presStyleCnt="3"/>
      <dgm:spPr/>
      <dgm:t>
        <a:bodyPr/>
        <a:lstStyle/>
        <a:p>
          <a:endParaRPr lang="en-IN"/>
        </a:p>
      </dgm:t>
    </dgm:pt>
    <dgm:pt modelId="{3926DFE2-CF3E-4AE8-BF76-0CDC0B4FCE8E}" type="pres">
      <dgm:prSet presAssocID="{89A0496F-E84B-4D06-8BE4-9013E3C68125}" presName="connTx" presStyleLbl="parChTrans1D2" presStyleIdx="2" presStyleCnt="3"/>
      <dgm:spPr/>
      <dgm:t>
        <a:bodyPr/>
        <a:lstStyle/>
        <a:p>
          <a:endParaRPr lang="en-IN"/>
        </a:p>
      </dgm:t>
    </dgm:pt>
    <dgm:pt modelId="{11F16C2D-328C-4688-A2AE-70C802FBBD70}" type="pres">
      <dgm:prSet presAssocID="{9AF9D8D4-9331-4505-989E-A896F96D3C15}" presName="root2" presStyleCnt="0"/>
      <dgm:spPr/>
    </dgm:pt>
    <dgm:pt modelId="{B594E462-690F-4A14-896B-40ED4E548942}" type="pres">
      <dgm:prSet presAssocID="{9AF9D8D4-9331-4505-989E-A896F96D3C15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DED545F1-A3B7-4384-9CBF-5EEF865BBB03}" type="pres">
      <dgm:prSet presAssocID="{9AF9D8D4-9331-4505-989E-A896F96D3C15}" presName="level3hierChild" presStyleCnt="0"/>
      <dgm:spPr/>
    </dgm:pt>
  </dgm:ptLst>
  <dgm:cxnLst>
    <dgm:cxn modelId="{2842FFDF-FA60-47BB-9A05-2B7DE9B7177F}" type="presOf" srcId="{018DCE7F-DB96-47A9-8931-587F5D30A3D9}" destId="{58894A86-76AF-479D-8DA0-6123360CDCE9}" srcOrd="0" destOrd="0" presId="urn:microsoft.com/office/officeart/2008/layout/HorizontalMultiLevelHierarchy"/>
    <dgm:cxn modelId="{459A5F82-1FA3-4445-A2F9-BD7C5E114B31}" srcId="{4C458D2F-F13A-4519-B775-D448DA0B3520}" destId="{49B7F187-DF69-4453-BEF4-3A2B74F698AF}" srcOrd="0" destOrd="0" parTransId="{185AC641-5BBA-4E51-B103-D7B275117A42}" sibTransId="{3B281DE2-5DD2-45B5-9AB8-3BF8F2F8FB46}"/>
    <dgm:cxn modelId="{07B5AE9F-2CBE-4451-B791-054209785EF8}" type="presOf" srcId="{DAB770AB-75FD-40DA-8A75-40D2498F5A2B}" destId="{EFD7D320-3541-4506-9D62-823B07E5E0BA}" srcOrd="0" destOrd="0" presId="urn:microsoft.com/office/officeart/2008/layout/HorizontalMultiLevelHierarchy"/>
    <dgm:cxn modelId="{74F16788-C837-44EF-94F3-C63A917AD610}" type="presOf" srcId="{672A0449-6BB2-4A5E-B2F8-E15455B76609}" destId="{FF5CCD1A-4942-47FC-972E-82DBFBDB2FAC}" srcOrd="1" destOrd="0" presId="urn:microsoft.com/office/officeart/2008/layout/HorizontalMultiLevelHierarchy"/>
    <dgm:cxn modelId="{A7D1182A-45E6-4FAE-A047-B05DEB17719A}" type="presOf" srcId="{9AF9D8D4-9331-4505-989E-A896F96D3C15}" destId="{B594E462-690F-4A14-896B-40ED4E548942}" srcOrd="0" destOrd="0" presId="urn:microsoft.com/office/officeart/2008/layout/HorizontalMultiLevelHierarchy"/>
    <dgm:cxn modelId="{9DE2A1A9-6891-4838-AFB6-8F0AD484BEC2}" type="presOf" srcId="{672A0449-6BB2-4A5E-B2F8-E15455B76609}" destId="{2FA33447-6AAF-46B8-8838-116B6A2FE1B4}" srcOrd="0" destOrd="0" presId="urn:microsoft.com/office/officeart/2008/layout/HorizontalMultiLevelHierarchy"/>
    <dgm:cxn modelId="{D742A6A7-0AC2-474C-988A-84490A7E3FEE}" type="presOf" srcId="{75ABB704-D3D7-44CD-ACF8-4F10B6C81A74}" destId="{583055C4-A880-4A3E-A9E8-EF19DA5F4068}" srcOrd="0" destOrd="0" presId="urn:microsoft.com/office/officeart/2008/layout/HorizontalMultiLevelHierarchy"/>
    <dgm:cxn modelId="{D6A04213-018A-46E7-9472-D32A7B46B3AD}" srcId="{49B7F187-DF69-4453-BEF4-3A2B74F698AF}" destId="{DAB770AB-75FD-40DA-8A75-40D2498F5A2B}" srcOrd="0" destOrd="0" parTransId="{75ABB704-D3D7-44CD-ACF8-4F10B6C81A74}" sibTransId="{0B6E851C-CE36-41C9-BC32-9D18F08DF21A}"/>
    <dgm:cxn modelId="{E37C2780-9FF3-4FA8-B860-E6767839E0F6}" srcId="{49B7F187-DF69-4453-BEF4-3A2B74F698AF}" destId="{018DCE7F-DB96-47A9-8931-587F5D30A3D9}" srcOrd="1" destOrd="0" parTransId="{672A0449-6BB2-4A5E-B2F8-E15455B76609}" sibTransId="{5B2AA967-A404-41E1-8A9B-07BBFCAF17B0}"/>
    <dgm:cxn modelId="{5ACD6C8B-E0FB-4383-888E-FD6B58417DFB}" type="presOf" srcId="{89A0496F-E84B-4D06-8BE4-9013E3C68125}" destId="{B546DCE7-DAFE-49A8-9B8B-DCA8DB04F249}" srcOrd="0" destOrd="0" presId="urn:microsoft.com/office/officeart/2008/layout/HorizontalMultiLevelHierarchy"/>
    <dgm:cxn modelId="{B8C7E789-FB5C-481E-A87F-A1100EF90BDE}" type="presOf" srcId="{75ABB704-D3D7-44CD-ACF8-4F10B6C81A74}" destId="{20574FC6-A176-441F-AD73-3537C29A7751}" srcOrd="1" destOrd="0" presId="urn:microsoft.com/office/officeart/2008/layout/HorizontalMultiLevelHierarchy"/>
    <dgm:cxn modelId="{4FE74AEA-6E22-42A1-8620-98C0631B690E}" srcId="{49B7F187-DF69-4453-BEF4-3A2B74F698AF}" destId="{9AF9D8D4-9331-4505-989E-A896F96D3C15}" srcOrd="2" destOrd="0" parTransId="{89A0496F-E84B-4D06-8BE4-9013E3C68125}" sibTransId="{F415A12F-595E-4AE3-A21A-F31D34501D93}"/>
    <dgm:cxn modelId="{7CB943A5-CCFD-4220-A115-DC9F0F93E219}" type="presOf" srcId="{4C458D2F-F13A-4519-B775-D448DA0B3520}" destId="{436212B3-A3CF-46CB-AC62-64FFDDB4267D}" srcOrd="0" destOrd="0" presId="urn:microsoft.com/office/officeart/2008/layout/HorizontalMultiLevelHierarchy"/>
    <dgm:cxn modelId="{E4A286C1-2EE8-4684-8A2F-B5BCD3EA56F2}" type="presOf" srcId="{49B7F187-DF69-4453-BEF4-3A2B74F698AF}" destId="{24713B9C-1F72-4452-897E-75225B512E2F}" srcOrd="0" destOrd="0" presId="urn:microsoft.com/office/officeart/2008/layout/HorizontalMultiLevelHierarchy"/>
    <dgm:cxn modelId="{B7307C38-0B0C-43B2-9443-1E45809F1E2F}" type="presOf" srcId="{89A0496F-E84B-4D06-8BE4-9013E3C68125}" destId="{3926DFE2-CF3E-4AE8-BF76-0CDC0B4FCE8E}" srcOrd="1" destOrd="0" presId="urn:microsoft.com/office/officeart/2008/layout/HorizontalMultiLevelHierarchy"/>
    <dgm:cxn modelId="{30A52FB9-5B14-419E-8CBB-8787B69D1E58}" type="presParOf" srcId="{436212B3-A3CF-46CB-AC62-64FFDDB4267D}" destId="{D5977DFA-49FA-449E-A71D-C0B9408A902D}" srcOrd="0" destOrd="0" presId="urn:microsoft.com/office/officeart/2008/layout/HorizontalMultiLevelHierarchy"/>
    <dgm:cxn modelId="{F40E3771-E838-4E34-9D38-98D93E08DDE7}" type="presParOf" srcId="{D5977DFA-49FA-449E-A71D-C0B9408A902D}" destId="{24713B9C-1F72-4452-897E-75225B512E2F}" srcOrd="0" destOrd="0" presId="urn:microsoft.com/office/officeart/2008/layout/HorizontalMultiLevelHierarchy"/>
    <dgm:cxn modelId="{50878831-45A9-4213-B198-51F74047F73A}" type="presParOf" srcId="{D5977DFA-49FA-449E-A71D-C0B9408A902D}" destId="{8EF74F0C-1788-4A9D-A449-E213796AD0CA}" srcOrd="1" destOrd="0" presId="urn:microsoft.com/office/officeart/2008/layout/HorizontalMultiLevelHierarchy"/>
    <dgm:cxn modelId="{126884C1-CDB0-44E8-BEBC-3D119E95F220}" type="presParOf" srcId="{8EF74F0C-1788-4A9D-A449-E213796AD0CA}" destId="{583055C4-A880-4A3E-A9E8-EF19DA5F4068}" srcOrd="0" destOrd="0" presId="urn:microsoft.com/office/officeart/2008/layout/HorizontalMultiLevelHierarchy"/>
    <dgm:cxn modelId="{FCF8FACF-EC01-435F-AC67-A05AF181824C}" type="presParOf" srcId="{583055C4-A880-4A3E-A9E8-EF19DA5F4068}" destId="{20574FC6-A176-441F-AD73-3537C29A7751}" srcOrd="0" destOrd="0" presId="urn:microsoft.com/office/officeart/2008/layout/HorizontalMultiLevelHierarchy"/>
    <dgm:cxn modelId="{AF6B4F2F-A91A-4FD7-9615-D3F8E7723E53}" type="presParOf" srcId="{8EF74F0C-1788-4A9D-A449-E213796AD0CA}" destId="{DB37B499-4A5B-4507-9D5C-A14378543458}" srcOrd="1" destOrd="0" presId="urn:microsoft.com/office/officeart/2008/layout/HorizontalMultiLevelHierarchy"/>
    <dgm:cxn modelId="{57C981FE-6884-4C76-8EDF-D38F667AD353}" type="presParOf" srcId="{DB37B499-4A5B-4507-9D5C-A14378543458}" destId="{EFD7D320-3541-4506-9D62-823B07E5E0BA}" srcOrd="0" destOrd="0" presId="urn:microsoft.com/office/officeart/2008/layout/HorizontalMultiLevelHierarchy"/>
    <dgm:cxn modelId="{1A8D1338-DEA9-404A-A874-7FE6BA061DD9}" type="presParOf" srcId="{DB37B499-4A5B-4507-9D5C-A14378543458}" destId="{43A9F83A-8A1F-474A-AC05-6D319AD14E3E}" srcOrd="1" destOrd="0" presId="urn:microsoft.com/office/officeart/2008/layout/HorizontalMultiLevelHierarchy"/>
    <dgm:cxn modelId="{873C34A4-C67D-426F-9787-F6DB3D66DA3B}" type="presParOf" srcId="{8EF74F0C-1788-4A9D-A449-E213796AD0CA}" destId="{2FA33447-6AAF-46B8-8838-116B6A2FE1B4}" srcOrd="2" destOrd="0" presId="urn:microsoft.com/office/officeart/2008/layout/HorizontalMultiLevelHierarchy"/>
    <dgm:cxn modelId="{4B203E06-5ADB-4329-A084-9AF6C7BEAFCA}" type="presParOf" srcId="{2FA33447-6AAF-46B8-8838-116B6A2FE1B4}" destId="{FF5CCD1A-4942-47FC-972E-82DBFBDB2FAC}" srcOrd="0" destOrd="0" presId="urn:microsoft.com/office/officeart/2008/layout/HorizontalMultiLevelHierarchy"/>
    <dgm:cxn modelId="{C2B8BBE3-357F-4DF4-B3DB-94E3B46DCA89}" type="presParOf" srcId="{8EF74F0C-1788-4A9D-A449-E213796AD0CA}" destId="{E5E48A0A-6133-4C6A-9AAB-7F7171BFED6E}" srcOrd="3" destOrd="0" presId="urn:microsoft.com/office/officeart/2008/layout/HorizontalMultiLevelHierarchy"/>
    <dgm:cxn modelId="{6CA26126-43F5-46B6-BEB9-CDF551B93AF1}" type="presParOf" srcId="{E5E48A0A-6133-4C6A-9AAB-7F7171BFED6E}" destId="{58894A86-76AF-479D-8DA0-6123360CDCE9}" srcOrd="0" destOrd="0" presId="urn:microsoft.com/office/officeart/2008/layout/HorizontalMultiLevelHierarchy"/>
    <dgm:cxn modelId="{4B568B9C-61C9-42BF-B8CA-55E3876C7D59}" type="presParOf" srcId="{E5E48A0A-6133-4C6A-9AAB-7F7171BFED6E}" destId="{CBFB31C9-52B0-45DD-8B50-0BA2A18925CB}" srcOrd="1" destOrd="0" presId="urn:microsoft.com/office/officeart/2008/layout/HorizontalMultiLevelHierarchy"/>
    <dgm:cxn modelId="{F7BE016C-3802-46EB-97C0-BBBCEFA6DEBD}" type="presParOf" srcId="{8EF74F0C-1788-4A9D-A449-E213796AD0CA}" destId="{B546DCE7-DAFE-49A8-9B8B-DCA8DB04F249}" srcOrd="4" destOrd="0" presId="urn:microsoft.com/office/officeart/2008/layout/HorizontalMultiLevelHierarchy"/>
    <dgm:cxn modelId="{A213BCE9-3A4F-4517-A212-2058D4EBE7C1}" type="presParOf" srcId="{B546DCE7-DAFE-49A8-9B8B-DCA8DB04F249}" destId="{3926DFE2-CF3E-4AE8-BF76-0CDC0B4FCE8E}" srcOrd="0" destOrd="0" presId="urn:microsoft.com/office/officeart/2008/layout/HorizontalMultiLevelHierarchy"/>
    <dgm:cxn modelId="{59185557-1B6F-49EB-BC78-F6F3EE1A44E6}" type="presParOf" srcId="{8EF74F0C-1788-4A9D-A449-E213796AD0CA}" destId="{11F16C2D-328C-4688-A2AE-70C802FBBD70}" srcOrd="5" destOrd="0" presId="urn:microsoft.com/office/officeart/2008/layout/HorizontalMultiLevelHierarchy"/>
    <dgm:cxn modelId="{3E2CC8FB-BBE3-47E3-8E00-88F5B3F75292}" type="presParOf" srcId="{11F16C2D-328C-4688-A2AE-70C802FBBD70}" destId="{B594E462-690F-4A14-896B-40ED4E548942}" srcOrd="0" destOrd="0" presId="urn:microsoft.com/office/officeart/2008/layout/HorizontalMultiLevelHierarchy"/>
    <dgm:cxn modelId="{8D924D7B-88EF-4D9A-833B-0BDB2AD23EAA}" type="presParOf" srcId="{11F16C2D-328C-4688-A2AE-70C802FBBD70}" destId="{DED545F1-A3B7-4384-9CBF-5EEF865BBB03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FB29D31-A9BF-48D2-8A0B-A4E5F838F007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2FC25F4D-2073-4CB9-934A-44FEDA723285}">
      <dgm:prSet phldrT="[Text]" custT="1"/>
      <dgm:spPr/>
      <dgm:t>
        <a:bodyPr/>
        <a:lstStyle/>
        <a:p>
          <a:r>
            <a:rPr lang="en-IN" sz="2400" b="1" i="1" dirty="0" err="1" smtClean="0">
              <a:solidFill>
                <a:schemeClr val="bg1"/>
              </a:solidFill>
            </a:rPr>
            <a:t>Endodontically</a:t>
          </a:r>
          <a:r>
            <a:rPr lang="en-IN" sz="2400" b="1" i="1" dirty="0" smtClean="0">
              <a:solidFill>
                <a:schemeClr val="bg1"/>
              </a:solidFill>
            </a:rPr>
            <a:t> treated teeth</a:t>
          </a:r>
          <a:endParaRPr lang="en-IN" sz="2400" b="1" i="1" dirty="0">
            <a:solidFill>
              <a:schemeClr val="bg1"/>
            </a:solidFill>
          </a:endParaRPr>
        </a:p>
      </dgm:t>
    </dgm:pt>
    <dgm:pt modelId="{8876570D-8B98-44B6-8CE9-297A7984DB62}" type="parTrans" cxnId="{B278E99F-DFC4-417A-8892-5C45FB5CBCF4}">
      <dgm:prSet/>
      <dgm:spPr/>
      <dgm:t>
        <a:bodyPr/>
        <a:lstStyle/>
        <a:p>
          <a:endParaRPr lang="en-IN"/>
        </a:p>
      </dgm:t>
    </dgm:pt>
    <dgm:pt modelId="{A69596B3-5314-4AAB-ABF3-A8B2483D60DF}" type="sibTrans" cxnId="{B278E99F-DFC4-417A-8892-5C45FB5CBCF4}">
      <dgm:prSet/>
      <dgm:spPr/>
      <dgm:t>
        <a:bodyPr/>
        <a:lstStyle/>
        <a:p>
          <a:endParaRPr lang="en-IN"/>
        </a:p>
      </dgm:t>
    </dgm:pt>
    <dgm:pt modelId="{4CC34255-65A6-445E-9B0E-41B748DF67B8}">
      <dgm:prSet phldrT="[Text]" custT="1"/>
      <dgm:spPr/>
      <dgm:t>
        <a:bodyPr/>
        <a:lstStyle/>
        <a:p>
          <a:r>
            <a:rPr lang="en-IN" sz="2400" b="1" i="1" dirty="0" smtClean="0">
              <a:solidFill>
                <a:srgbClr val="FFC000"/>
              </a:solidFill>
            </a:rPr>
            <a:t>Location of pin close to DEJ</a:t>
          </a:r>
          <a:endParaRPr lang="en-IN" sz="2400" b="1" i="1" dirty="0">
            <a:solidFill>
              <a:srgbClr val="FFC000"/>
            </a:solidFill>
          </a:endParaRPr>
        </a:p>
      </dgm:t>
    </dgm:pt>
    <dgm:pt modelId="{B1BA3982-F79E-4F3B-AD29-D36558D01599}" type="parTrans" cxnId="{C02BA444-5947-4B03-BF1B-722960EC0D0F}">
      <dgm:prSet/>
      <dgm:spPr/>
      <dgm:t>
        <a:bodyPr/>
        <a:lstStyle/>
        <a:p>
          <a:endParaRPr lang="en-IN"/>
        </a:p>
      </dgm:t>
    </dgm:pt>
    <dgm:pt modelId="{70BD8558-0E7A-409B-8B61-11E01BD6AC0C}" type="sibTrans" cxnId="{C02BA444-5947-4B03-BF1B-722960EC0D0F}">
      <dgm:prSet/>
      <dgm:spPr/>
      <dgm:t>
        <a:bodyPr/>
        <a:lstStyle/>
        <a:p>
          <a:endParaRPr lang="en-IN"/>
        </a:p>
      </dgm:t>
    </dgm:pt>
    <dgm:pt modelId="{37EDA8FD-1626-4108-A69D-C8ECE4A3035E}">
      <dgm:prSet phldrT="[Text]" custT="1"/>
      <dgm:spPr/>
      <dgm:t>
        <a:bodyPr/>
        <a:lstStyle/>
        <a:p>
          <a:r>
            <a:rPr lang="en-IN" sz="2400" b="1" i="1" dirty="0" smtClean="0">
              <a:solidFill>
                <a:schemeClr val="bg1"/>
              </a:solidFill>
            </a:rPr>
            <a:t>U and L shaped pins in class IV</a:t>
          </a:r>
          <a:endParaRPr lang="en-IN" sz="2400" b="1" i="1" dirty="0">
            <a:solidFill>
              <a:schemeClr val="bg1"/>
            </a:solidFill>
          </a:endParaRPr>
        </a:p>
      </dgm:t>
    </dgm:pt>
    <dgm:pt modelId="{C6D6DA4A-1920-4F0B-8636-8C4A9CEF0DC4}" type="parTrans" cxnId="{93E436D2-C9C1-4FF6-8C3A-3C21C34D5838}">
      <dgm:prSet/>
      <dgm:spPr/>
      <dgm:t>
        <a:bodyPr/>
        <a:lstStyle/>
        <a:p>
          <a:endParaRPr lang="en-IN"/>
        </a:p>
      </dgm:t>
    </dgm:pt>
    <dgm:pt modelId="{3238A961-D95E-48D3-83D5-F6976C2B1EBB}" type="sibTrans" cxnId="{93E436D2-C9C1-4FF6-8C3A-3C21C34D5838}">
      <dgm:prSet/>
      <dgm:spPr/>
      <dgm:t>
        <a:bodyPr/>
        <a:lstStyle/>
        <a:p>
          <a:endParaRPr lang="en-IN"/>
        </a:p>
      </dgm:t>
    </dgm:pt>
    <dgm:pt modelId="{579DEEFF-9557-4F52-93B6-ADF62D38E993}">
      <dgm:prSet phldrT="[Text]" custT="1"/>
      <dgm:spPr/>
      <dgm:t>
        <a:bodyPr/>
        <a:lstStyle/>
        <a:p>
          <a:r>
            <a:rPr lang="en-IN" sz="2400" b="1" i="1" dirty="0" smtClean="0">
              <a:solidFill>
                <a:srgbClr val="FFC000"/>
              </a:solidFill>
            </a:rPr>
            <a:t>Highly mineralised dehydrated dentin, sclerotic dentin</a:t>
          </a:r>
          <a:endParaRPr lang="en-IN" sz="2400" b="1" i="1" dirty="0">
            <a:solidFill>
              <a:srgbClr val="FFC000"/>
            </a:solidFill>
          </a:endParaRPr>
        </a:p>
      </dgm:t>
    </dgm:pt>
    <dgm:pt modelId="{2C2C54F5-4E3B-413D-B281-B8ED511E56B2}" type="parTrans" cxnId="{0B52FC13-BF9D-4615-A048-D3683586D58A}">
      <dgm:prSet/>
      <dgm:spPr/>
      <dgm:t>
        <a:bodyPr/>
        <a:lstStyle/>
        <a:p>
          <a:endParaRPr lang="en-IN"/>
        </a:p>
      </dgm:t>
    </dgm:pt>
    <dgm:pt modelId="{8E88092B-1EAE-4C6E-8668-92BFFA06EA34}" type="sibTrans" cxnId="{0B52FC13-BF9D-4615-A048-D3683586D58A}">
      <dgm:prSet/>
      <dgm:spPr/>
      <dgm:t>
        <a:bodyPr/>
        <a:lstStyle/>
        <a:p>
          <a:endParaRPr lang="en-IN"/>
        </a:p>
      </dgm:t>
    </dgm:pt>
    <dgm:pt modelId="{87497A90-4DEE-4599-B7F0-FA73F7242FC0}" type="pres">
      <dgm:prSet presAssocID="{CFB29D31-A9BF-48D2-8A0B-A4E5F838F007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5CA51CA-7E88-4FC6-96CE-FED4C938207E}" type="pres">
      <dgm:prSet presAssocID="{2FC25F4D-2073-4CB9-934A-44FEDA723285}" presName="composite" presStyleCnt="0"/>
      <dgm:spPr/>
    </dgm:pt>
    <dgm:pt modelId="{ABB2DCB2-D555-45FE-B2A5-D6C5B4154F71}" type="pres">
      <dgm:prSet presAssocID="{2FC25F4D-2073-4CB9-934A-44FEDA723285}" presName="Parent1" presStyleLbl="node1" presStyleIdx="0" presStyleCnt="4" custScaleX="151151" custScaleY="123254" custLinFactNeighborX="-2856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1BE9162E-DB16-40B1-A82D-F5D57D324082}" type="pres">
      <dgm:prSet presAssocID="{2FC25F4D-2073-4CB9-934A-44FEDA723285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BD845C-25B9-4298-BD16-79BF100A902D}" type="pres">
      <dgm:prSet presAssocID="{2FC25F4D-2073-4CB9-934A-44FEDA723285}" presName="BalanceSpacing" presStyleCnt="0"/>
      <dgm:spPr/>
    </dgm:pt>
    <dgm:pt modelId="{37130CE4-EAF3-494C-8E7D-917ED567AF30}" type="pres">
      <dgm:prSet presAssocID="{2FC25F4D-2073-4CB9-934A-44FEDA723285}" presName="BalanceSpacing1" presStyleCnt="0"/>
      <dgm:spPr/>
    </dgm:pt>
    <dgm:pt modelId="{946C6FCB-2BEC-4C73-BB18-ED839E4C8340}" type="pres">
      <dgm:prSet presAssocID="{A69596B3-5314-4AAB-ABF3-A8B2483D60DF}" presName="Accent1Text" presStyleLbl="node1" presStyleIdx="1" presStyleCnt="4" custLinFactNeighborX="-46120"/>
      <dgm:spPr/>
      <dgm:t>
        <a:bodyPr/>
        <a:lstStyle/>
        <a:p>
          <a:endParaRPr lang="en-US"/>
        </a:p>
      </dgm:t>
    </dgm:pt>
    <dgm:pt modelId="{B7F28E80-4B49-4CE9-B8E9-09A63463FD54}" type="pres">
      <dgm:prSet presAssocID="{A69596B3-5314-4AAB-ABF3-A8B2483D60DF}" presName="spaceBetweenRectangles" presStyleCnt="0"/>
      <dgm:spPr/>
    </dgm:pt>
    <dgm:pt modelId="{E5F2F2BD-DD90-4DA7-9012-CB1323B16281}" type="pres">
      <dgm:prSet presAssocID="{37EDA8FD-1626-4108-A69D-C8ECE4A3035E}" presName="composite" presStyleCnt="0"/>
      <dgm:spPr/>
    </dgm:pt>
    <dgm:pt modelId="{63F155E0-923B-4C9E-ABC7-2EFF23B57E67}" type="pres">
      <dgm:prSet presAssocID="{37EDA8FD-1626-4108-A69D-C8ECE4A3035E}" presName="Parent1" presStyleLbl="node1" presStyleIdx="2" presStyleCnt="4" custScaleX="142716" custScaleY="124852" custLinFactNeighborX="1775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45585E-E413-450D-8130-4E547C9CAC71}" type="pres">
      <dgm:prSet presAssocID="{37EDA8FD-1626-4108-A69D-C8ECE4A3035E}" presName="Childtext1" presStyleLbl="revTx" presStyleIdx="1" presStyleCnt="2" custScaleX="100326" custScaleY="1336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141B3DE1-F12F-4250-A1B8-004DA4B508CF}" type="pres">
      <dgm:prSet presAssocID="{37EDA8FD-1626-4108-A69D-C8ECE4A3035E}" presName="BalanceSpacing" presStyleCnt="0"/>
      <dgm:spPr/>
    </dgm:pt>
    <dgm:pt modelId="{7BE80181-58C1-468A-B14A-0788CC1DF936}" type="pres">
      <dgm:prSet presAssocID="{37EDA8FD-1626-4108-A69D-C8ECE4A3035E}" presName="BalanceSpacing1" presStyleCnt="0"/>
      <dgm:spPr/>
    </dgm:pt>
    <dgm:pt modelId="{1FE13D80-41BD-48E7-BEDB-762068EE5C52}" type="pres">
      <dgm:prSet presAssocID="{3238A961-D95E-48D3-83D5-F6976C2B1EBB}" presName="Accent1Text" presStyleLbl="node1" presStyleIdx="3" presStyleCnt="4" custLinFactNeighborX="31221"/>
      <dgm:spPr/>
      <dgm:t>
        <a:bodyPr/>
        <a:lstStyle/>
        <a:p>
          <a:endParaRPr lang="en-US"/>
        </a:p>
      </dgm:t>
    </dgm:pt>
  </dgm:ptLst>
  <dgm:cxnLst>
    <dgm:cxn modelId="{50F65C3A-E631-4792-B4F2-0D177D583A7A}" type="presOf" srcId="{37EDA8FD-1626-4108-A69D-C8ECE4A3035E}" destId="{63F155E0-923B-4C9E-ABC7-2EFF23B57E67}" srcOrd="0" destOrd="0" presId="urn:microsoft.com/office/officeart/2008/layout/AlternatingHexagons"/>
    <dgm:cxn modelId="{1A9AA892-0710-43FD-8E8D-5EBB5479BB82}" type="presOf" srcId="{CFB29D31-A9BF-48D2-8A0B-A4E5F838F007}" destId="{87497A90-4DEE-4599-B7F0-FA73F7242FC0}" srcOrd="0" destOrd="0" presId="urn:microsoft.com/office/officeart/2008/layout/AlternatingHexagons"/>
    <dgm:cxn modelId="{C02BA444-5947-4B03-BF1B-722960EC0D0F}" srcId="{2FC25F4D-2073-4CB9-934A-44FEDA723285}" destId="{4CC34255-65A6-445E-9B0E-41B748DF67B8}" srcOrd="0" destOrd="0" parTransId="{B1BA3982-F79E-4F3B-AD29-D36558D01599}" sibTransId="{70BD8558-0E7A-409B-8B61-11E01BD6AC0C}"/>
    <dgm:cxn modelId="{93E436D2-C9C1-4FF6-8C3A-3C21C34D5838}" srcId="{CFB29D31-A9BF-48D2-8A0B-A4E5F838F007}" destId="{37EDA8FD-1626-4108-A69D-C8ECE4A3035E}" srcOrd="1" destOrd="0" parTransId="{C6D6DA4A-1920-4F0B-8636-8C4A9CEF0DC4}" sibTransId="{3238A961-D95E-48D3-83D5-F6976C2B1EBB}"/>
    <dgm:cxn modelId="{0B52FC13-BF9D-4615-A048-D3683586D58A}" srcId="{37EDA8FD-1626-4108-A69D-C8ECE4A3035E}" destId="{579DEEFF-9557-4F52-93B6-ADF62D38E993}" srcOrd="0" destOrd="0" parTransId="{2C2C54F5-4E3B-413D-B281-B8ED511E56B2}" sibTransId="{8E88092B-1EAE-4C6E-8668-92BFFA06EA34}"/>
    <dgm:cxn modelId="{93A1F584-340C-4ECD-9C28-E933EF85556C}" type="presOf" srcId="{A69596B3-5314-4AAB-ABF3-A8B2483D60DF}" destId="{946C6FCB-2BEC-4C73-BB18-ED839E4C8340}" srcOrd="0" destOrd="0" presId="urn:microsoft.com/office/officeart/2008/layout/AlternatingHexagons"/>
    <dgm:cxn modelId="{6515CD79-86A1-4C29-AFD9-19131C210D7E}" type="presOf" srcId="{3238A961-D95E-48D3-83D5-F6976C2B1EBB}" destId="{1FE13D80-41BD-48E7-BEDB-762068EE5C52}" srcOrd="0" destOrd="0" presId="urn:microsoft.com/office/officeart/2008/layout/AlternatingHexagons"/>
    <dgm:cxn modelId="{1FFEF0FA-7CD5-4DED-9DDA-D2F960656A3E}" type="presOf" srcId="{2FC25F4D-2073-4CB9-934A-44FEDA723285}" destId="{ABB2DCB2-D555-45FE-B2A5-D6C5B4154F71}" srcOrd="0" destOrd="0" presId="urn:microsoft.com/office/officeart/2008/layout/AlternatingHexagons"/>
    <dgm:cxn modelId="{7C2C159E-82B7-4EC6-8324-650BE17E59E5}" type="presOf" srcId="{4CC34255-65A6-445E-9B0E-41B748DF67B8}" destId="{1BE9162E-DB16-40B1-A82D-F5D57D324082}" srcOrd="0" destOrd="0" presId="urn:microsoft.com/office/officeart/2008/layout/AlternatingHexagons"/>
    <dgm:cxn modelId="{599F5190-0632-4EF3-B699-A1E7190AD9FD}" type="presOf" srcId="{579DEEFF-9557-4F52-93B6-ADF62D38E993}" destId="{7345585E-E413-450D-8130-4E547C9CAC71}" srcOrd="0" destOrd="0" presId="urn:microsoft.com/office/officeart/2008/layout/AlternatingHexagons"/>
    <dgm:cxn modelId="{B278E99F-DFC4-417A-8892-5C45FB5CBCF4}" srcId="{CFB29D31-A9BF-48D2-8A0B-A4E5F838F007}" destId="{2FC25F4D-2073-4CB9-934A-44FEDA723285}" srcOrd="0" destOrd="0" parTransId="{8876570D-8B98-44B6-8CE9-297A7984DB62}" sibTransId="{A69596B3-5314-4AAB-ABF3-A8B2483D60DF}"/>
    <dgm:cxn modelId="{E309F901-B0B9-4738-A06D-0A04BD9FF33D}" type="presParOf" srcId="{87497A90-4DEE-4599-B7F0-FA73F7242FC0}" destId="{D5CA51CA-7E88-4FC6-96CE-FED4C938207E}" srcOrd="0" destOrd="0" presId="urn:microsoft.com/office/officeart/2008/layout/AlternatingHexagons"/>
    <dgm:cxn modelId="{023B2D7D-BE38-43B6-B051-EF559E83329F}" type="presParOf" srcId="{D5CA51CA-7E88-4FC6-96CE-FED4C938207E}" destId="{ABB2DCB2-D555-45FE-B2A5-D6C5B4154F71}" srcOrd="0" destOrd="0" presId="urn:microsoft.com/office/officeart/2008/layout/AlternatingHexagons"/>
    <dgm:cxn modelId="{158F3971-1DC8-4CC0-B1CA-19C4522DDA1C}" type="presParOf" srcId="{D5CA51CA-7E88-4FC6-96CE-FED4C938207E}" destId="{1BE9162E-DB16-40B1-A82D-F5D57D324082}" srcOrd="1" destOrd="0" presId="urn:microsoft.com/office/officeart/2008/layout/AlternatingHexagons"/>
    <dgm:cxn modelId="{DAF447B3-0F72-478C-B1BF-2341DEBD37AC}" type="presParOf" srcId="{D5CA51CA-7E88-4FC6-96CE-FED4C938207E}" destId="{1EBD845C-25B9-4298-BD16-79BF100A902D}" srcOrd="2" destOrd="0" presId="urn:microsoft.com/office/officeart/2008/layout/AlternatingHexagons"/>
    <dgm:cxn modelId="{47013B27-1CA6-4B29-A2FB-5CBCB6FAEB75}" type="presParOf" srcId="{D5CA51CA-7E88-4FC6-96CE-FED4C938207E}" destId="{37130CE4-EAF3-494C-8E7D-917ED567AF30}" srcOrd="3" destOrd="0" presId="urn:microsoft.com/office/officeart/2008/layout/AlternatingHexagons"/>
    <dgm:cxn modelId="{335E8136-B0A8-478E-8143-4EB2ABE2FC4A}" type="presParOf" srcId="{D5CA51CA-7E88-4FC6-96CE-FED4C938207E}" destId="{946C6FCB-2BEC-4C73-BB18-ED839E4C8340}" srcOrd="4" destOrd="0" presId="urn:microsoft.com/office/officeart/2008/layout/AlternatingHexagons"/>
    <dgm:cxn modelId="{8B216654-3501-4C46-8035-92E40AF8E56D}" type="presParOf" srcId="{87497A90-4DEE-4599-B7F0-FA73F7242FC0}" destId="{B7F28E80-4B49-4CE9-B8E9-09A63463FD54}" srcOrd="1" destOrd="0" presId="urn:microsoft.com/office/officeart/2008/layout/AlternatingHexagons"/>
    <dgm:cxn modelId="{FED4EC98-8ACF-49AC-8313-288347D5B6D7}" type="presParOf" srcId="{87497A90-4DEE-4599-B7F0-FA73F7242FC0}" destId="{E5F2F2BD-DD90-4DA7-9012-CB1323B16281}" srcOrd="2" destOrd="0" presId="urn:microsoft.com/office/officeart/2008/layout/AlternatingHexagons"/>
    <dgm:cxn modelId="{15BA123B-0D91-4756-AE1B-CFEC4F52CF10}" type="presParOf" srcId="{E5F2F2BD-DD90-4DA7-9012-CB1323B16281}" destId="{63F155E0-923B-4C9E-ABC7-2EFF23B57E67}" srcOrd="0" destOrd="0" presId="urn:microsoft.com/office/officeart/2008/layout/AlternatingHexagons"/>
    <dgm:cxn modelId="{1F25A06A-FB8E-4CFE-9436-F91439E7607D}" type="presParOf" srcId="{E5F2F2BD-DD90-4DA7-9012-CB1323B16281}" destId="{7345585E-E413-450D-8130-4E547C9CAC71}" srcOrd="1" destOrd="0" presId="urn:microsoft.com/office/officeart/2008/layout/AlternatingHexagons"/>
    <dgm:cxn modelId="{1F7AA585-A79A-4F18-A127-7563D15DC5AD}" type="presParOf" srcId="{E5F2F2BD-DD90-4DA7-9012-CB1323B16281}" destId="{141B3DE1-F12F-4250-A1B8-004DA4B508CF}" srcOrd="2" destOrd="0" presId="urn:microsoft.com/office/officeart/2008/layout/AlternatingHexagons"/>
    <dgm:cxn modelId="{9328EBA8-7EF2-4573-82DA-9297335B9864}" type="presParOf" srcId="{E5F2F2BD-DD90-4DA7-9012-CB1323B16281}" destId="{7BE80181-58C1-468A-B14A-0788CC1DF936}" srcOrd="3" destOrd="0" presId="urn:microsoft.com/office/officeart/2008/layout/AlternatingHexagons"/>
    <dgm:cxn modelId="{9AC2152D-04DB-4DBC-904B-8D71DC77C006}" type="presParOf" srcId="{E5F2F2BD-DD90-4DA7-9012-CB1323B16281}" destId="{1FE13D80-41BD-48E7-BEDB-762068EE5C52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21B17D1-DDBA-49BA-B3DC-B84D7CE78C32}" type="doc">
      <dgm:prSet loTypeId="urn:microsoft.com/office/officeart/2005/8/layout/hierarchy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IN"/>
        </a:p>
      </dgm:t>
    </dgm:pt>
    <dgm:pt modelId="{5DACAB10-E989-4751-97FE-35B4E7077D82}">
      <dgm:prSet phldrT="[Text]"/>
      <dgm:spPr/>
      <dgm:t>
        <a:bodyPr/>
        <a:lstStyle/>
        <a:p>
          <a:r>
            <a:rPr lang="en-IN" b="1" i="1" dirty="0" smtClean="0"/>
            <a:t>Gold plated stainless steel pins</a:t>
          </a:r>
          <a:endParaRPr lang="en-IN" b="1" i="1" dirty="0"/>
        </a:p>
      </dgm:t>
    </dgm:pt>
    <dgm:pt modelId="{BBF8EE62-2B50-46F6-8515-B815903A6666}" type="parTrans" cxnId="{EC26C024-0D83-429E-BA88-94FAA5C4F5EE}">
      <dgm:prSet/>
      <dgm:spPr/>
      <dgm:t>
        <a:bodyPr/>
        <a:lstStyle/>
        <a:p>
          <a:endParaRPr lang="en-IN"/>
        </a:p>
      </dgm:t>
    </dgm:pt>
    <dgm:pt modelId="{8A6A6D87-CF1E-4219-8B74-2D30A9FC891B}" type="sibTrans" cxnId="{EC26C024-0D83-429E-BA88-94FAA5C4F5EE}">
      <dgm:prSet/>
      <dgm:spPr/>
      <dgm:t>
        <a:bodyPr/>
        <a:lstStyle/>
        <a:p>
          <a:endParaRPr lang="en-IN"/>
        </a:p>
      </dgm:t>
    </dgm:pt>
    <dgm:pt modelId="{1E095627-4798-40DE-BED3-4356AA2C9ACA}">
      <dgm:prSet phldrT="[Text]"/>
      <dgm:spPr/>
      <dgm:t>
        <a:bodyPr/>
        <a:lstStyle/>
        <a:p>
          <a:r>
            <a:rPr lang="en-IN" b="1" i="1" dirty="0" smtClean="0"/>
            <a:t>Titanium pins</a:t>
          </a:r>
          <a:endParaRPr lang="en-IN" b="1" i="1" dirty="0"/>
        </a:p>
      </dgm:t>
    </dgm:pt>
    <dgm:pt modelId="{98172C5B-94E6-4E6C-84B1-953E505CC17C}" type="parTrans" cxnId="{D2EDC121-0974-4D87-8E0B-C74EE92D4672}">
      <dgm:prSet/>
      <dgm:spPr/>
      <dgm:t>
        <a:bodyPr/>
        <a:lstStyle/>
        <a:p>
          <a:endParaRPr lang="en-IN"/>
        </a:p>
      </dgm:t>
    </dgm:pt>
    <dgm:pt modelId="{C810D86E-8104-42F2-A1D4-6E67C5C3B631}" type="sibTrans" cxnId="{D2EDC121-0974-4D87-8E0B-C74EE92D4672}">
      <dgm:prSet/>
      <dgm:spPr/>
      <dgm:t>
        <a:bodyPr/>
        <a:lstStyle/>
        <a:p>
          <a:endParaRPr lang="en-IN"/>
        </a:p>
      </dgm:t>
    </dgm:pt>
    <dgm:pt modelId="{47B73994-54F9-43A3-B680-C0A092204C66}" type="pres">
      <dgm:prSet presAssocID="{721B17D1-DDBA-49BA-B3DC-B84D7CE78C3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IN"/>
        </a:p>
      </dgm:t>
    </dgm:pt>
    <dgm:pt modelId="{B47D8859-2543-467F-A803-C2571B44238D}" type="pres">
      <dgm:prSet presAssocID="{5DACAB10-E989-4751-97FE-35B4E7077D82}" presName="hierRoot1" presStyleCnt="0"/>
      <dgm:spPr/>
    </dgm:pt>
    <dgm:pt modelId="{DD14BFCE-F01A-479F-8EB3-0F26CB9554FB}" type="pres">
      <dgm:prSet presAssocID="{5DACAB10-E989-4751-97FE-35B4E7077D82}" presName="composite" presStyleCnt="0"/>
      <dgm:spPr/>
    </dgm:pt>
    <dgm:pt modelId="{6B33F050-FA4E-4C72-B69B-86EC481D130A}" type="pres">
      <dgm:prSet presAssocID="{5DACAB10-E989-4751-97FE-35B4E7077D82}" presName="background" presStyleLbl="node0" presStyleIdx="0" presStyleCnt="2"/>
      <dgm:spPr/>
    </dgm:pt>
    <dgm:pt modelId="{C415AA9A-A117-4488-BA09-7F4849F02367}" type="pres">
      <dgm:prSet presAssocID="{5DACAB10-E989-4751-97FE-35B4E7077D82}" presName="text" presStyleLbl="fgAcc0" presStyleIdx="0" presStyleCnt="2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D63EDB24-FFA2-45D2-8D19-0BF282ACCFBB}" type="pres">
      <dgm:prSet presAssocID="{5DACAB10-E989-4751-97FE-35B4E7077D82}" presName="hierChild2" presStyleCnt="0"/>
      <dgm:spPr/>
    </dgm:pt>
    <dgm:pt modelId="{D566CE0A-67B0-419D-9BAE-EF2A5AE0B546}" type="pres">
      <dgm:prSet presAssocID="{1E095627-4798-40DE-BED3-4356AA2C9ACA}" presName="hierRoot1" presStyleCnt="0"/>
      <dgm:spPr/>
    </dgm:pt>
    <dgm:pt modelId="{E3D5281A-2177-4492-8032-472C2A0580C8}" type="pres">
      <dgm:prSet presAssocID="{1E095627-4798-40DE-BED3-4356AA2C9ACA}" presName="composite" presStyleCnt="0"/>
      <dgm:spPr/>
    </dgm:pt>
    <dgm:pt modelId="{D18DC689-6760-4FAE-8F2A-EB7B5366E242}" type="pres">
      <dgm:prSet presAssocID="{1E095627-4798-40DE-BED3-4356AA2C9ACA}" presName="background" presStyleLbl="node0" presStyleIdx="1" presStyleCnt="2"/>
      <dgm:spPr/>
    </dgm:pt>
    <dgm:pt modelId="{DDA4AAA9-E269-4B44-B374-41A99EC115AD}" type="pres">
      <dgm:prSet presAssocID="{1E095627-4798-40DE-BED3-4356AA2C9ACA}" presName="text" presStyleLbl="fgAcc0" presStyleIdx="1" presStyleCnt="2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24D97F77-DB86-407A-8A74-E7F563318555}" type="pres">
      <dgm:prSet presAssocID="{1E095627-4798-40DE-BED3-4356AA2C9ACA}" presName="hierChild2" presStyleCnt="0"/>
      <dgm:spPr/>
    </dgm:pt>
  </dgm:ptLst>
  <dgm:cxnLst>
    <dgm:cxn modelId="{D2EDC121-0974-4D87-8E0B-C74EE92D4672}" srcId="{721B17D1-DDBA-49BA-B3DC-B84D7CE78C32}" destId="{1E095627-4798-40DE-BED3-4356AA2C9ACA}" srcOrd="1" destOrd="0" parTransId="{98172C5B-94E6-4E6C-84B1-953E505CC17C}" sibTransId="{C810D86E-8104-42F2-A1D4-6E67C5C3B631}"/>
    <dgm:cxn modelId="{F58A8026-A6DA-4BFE-B007-892D570B9217}" type="presOf" srcId="{5DACAB10-E989-4751-97FE-35B4E7077D82}" destId="{C415AA9A-A117-4488-BA09-7F4849F02367}" srcOrd="0" destOrd="0" presId="urn:microsoft.com/office/officeart/2005/8/layout/hierarchy1"/>
    <dgm:cxn modelId="{3F19088F-4307-4C21-A55A-E3CFF7A97979}" type="presOf" srcId="{1E095627-4798-40DE-BED3-4356AA2C9ACA}" destId="{DDA4AAA9-E269-4B44-B374-41A99EC115AD}" srcOrd="0" destOrd="0" presId="urn:microsoft.com/office/officeart/2005/8/layout/hierarchy1"/>
    <dgm:cxn modelId="{EC26C024-0D83-429E-BA88-94FAA5C4F5EE}" srcId="{721B17D1-DDBA-49BA-B3DC-B84D7CE78C32}" destId="{5DACAB10-E989-4751-97FE-35B4E7077D82}" srcOrd="0" destOrd="0" parTransId="{BBF8EE62-2B50-46F6-8515-B815903A6666}" sibTransId="{8A6A6D87-CF1E-4219-8B74-2D30A9FC891B}"/>
    <dgm:cxn modelId="{64284253-7970-4CCA-A8EF-E210F4812F6A}" type="presOf" srcId="{721B17D1-DDBA-49BA-B3DC-B84D7CE78C32}" destId="{47B73994-54F9-43A3-B680-C0A092204C66}" srcOrd="0" destOrd="0" presId="urn:microsoft.com/office/officeart/2005/8/layout/hierarchy1"/>
    <dgm:cxn modelId="{72915D2E-5E1E-4855-8A66-E5348D53CD29}" type="presParOf" srcId="{47B73994-54F9-43A3-B680-C0A092204C66}" destId="{B47D8859-2543-467F-A803-C2571B44238D}" srcOrd="0" destOrd="0" presId="urn:microsoft.com/office/officeart/2005/8/layout/hierarchy1"/>
    <dgm:cxn modelId="{67FAA4D3-6CAF-4163-A186-2C1D3F2F89F1}" type="presParOf" srcId="{B47D8859-2543-467F-A803-C2571B44238D}" destId="{DD14BFCE-F01A-479F-8EB3-0F26CB9554FB}" srcOrd="0" destOrd="0" presId="urn:microsoft.com/office/officeart/2005/8/layout/hierarchy1"/>
    <dgm:cxn modelId="{14EF4D76-CE9A-41B3-833B-0D2D6D1F7483}" type="presParOf" srcId="{DD14BFCE-F01A-479F-8EB3-0F26CB9554FB}" destId="{6B33F050-FA4E-4C72-B69B-86EC481D130A}" srcOrd="0" destOrd="0" presId="urn:microsoft.com/office/officeart/2005/8/layout/hierarchy1"/>
    <dgm:cxn modelId="{60911990-7E8C-48F5-9966-4B73ECFC8D5F}" type="presParOf" srcId="{DD14BFCE-F01A-479F-8EB3-0F26CB9554FB}" destId="{C415AA9A-A117-4488-BA09-7F4849F02367}" srcOrd="1" destOrd="0" presId="urn:microsoft.com/office/officeart/2005/8/layout/hierarchy1"/>
    <dgm:cxn modelId="{44D7972B-93AE-48BF-8BB3-187C93F60437}" type="presParOf" srcId="{B47D8859-2543-467F-A803-C2571B44238D}" destId="{D63EDB24-FFA2-45D2-8D19-0BF282ACCFBB}" srcOrd="1" destOrd="0" presId="urn:microsoft.com/office/officeart/2005/8/layout/hierarchy1"/>
    <dgm:cxn modelId="{6E7DF2DE-298D-45DC-9035-0FBBAAB90E3B}" type="presParOf" srcId="{47B73994-54F9-43A3-B680-C0A092204C66}" destId="{D566CE0A-67B0-419D-9BAE-EF2A5AE0B546}" srcOrd="1" destOrd="0" presId="urn:microsoft.com/office/officeart/2005/8/layout/hierarchy1"/>
    <dgm:cxn modelId="{966072B9-F346-4F4F-9A72-B9990AE9BD41}" type="presParOf" srcId="{D566CE0A-67B0-419D-9BAE-EF2A5AE0B546}" destId="{E3D5281A-2177-4492-8032-472C2A0580C8}" srcOrd="0" destOrd="0" presId="urn:microsoft.com/office/officeart/2005/8/layout/hierarchy1"/>
    <dgm:cxn modelId="{2C6779DE-CEE8-48CB-BA8C-1281F68FF97E}" type="presParOf" srcId="{E3D5281A-2177-4492-8032-472C2A0580C8}" destId="{D18DC689-6760-4FAE-8F2A-EB7B5366E242}" srcOrd="0" destOrd="0" presId="urn:microsoft.com/office/officeart/2005/8/layout/hierarchy1"/>
    <dgm:cxn modelId="{64D49BBE-B55B-4EE4-9577-97DF3BA6D54D}" type="presParOf" srcId="{E3D5281A-2177-4492-8032-472C2A0580C8}" destId="{DDA4AAA9-E269-4B44-B374-41A99EC115AD}" srcOrd="1" destOrd="0" presId="urn:microsoft.com/office/officeart/2005/8/layout/hierarchy1"/>
    <dgm:cxn modelId="{6B41F3BC-C3E2-47C7-A853-7F81596B6956}" type="presParOf" srcId="{D566CE0A-67B0-419D-9BAE-EF2A5AE0B546}" destId="{24D97F77-DB86-407A-8A74-E7F56331855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AD92C0C-E6F2-4A09-B7B8-DF57528671D2}" type="doc">
      <dgm:prSet loTypeId="urn:microsoft.com/office/officeart/2005/8/layout/venn3" loCatId="relationship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F88A85A2-86D3-49B9-8F09-F831B939E34C}">
      <dgm:prSet phldrT="[Text]"/>
      <dgm:spPr/>
      <dgm:t>
        <a:bodyPr/>
        <a:lstStyle/>
        <a:p>
          <a:r>
            <a:rPr lang="en-IN" b="1" i="1" smtClean="0"/>
            <a:t>Versatality </a:t>
          </a:r>
          <a:endParaRPr lang="en-IN" b="1" i="1" dirty="0"/>
        </a:p>
      </dgm:t>
    </dgm:pt>
    <dgm:pt modelId="{9EF297B9-8EA1-4DBE-9937-513C00B01C96}" type="parTrans" cxnId="{4044A198-0769-4164-A082-D5E099597E9D}">
      <dgm:prSet/>
      <dgm:spPr/>
      <dgm:t>
        <a:bodyPr/>
        <a:lstStyle/>
        <a:p>
          <a:endParaRPr lang="en-IN"/>
        </a:p>
      </dgm:t>
    </dgm:pt>
    <dgm:pt modelId="{48F3A4E2-F840-4B20-A0D0-2EFB7558A213}" type="sibTrans" cxnId="{4044A198-0769-4164-A082-D5E099597E9D}">
      <dgm:prSet/>
      <dgm:spPr/>
      <dgm:t>
        <a:bodyPr/>
        <a:lstStyle/>
        <a:p>
          <a:endParaRPr lang="en-IN"/>
        </a:p>
      </dgm:t>
    </dgm:pt>
    <dgm:pt modelId="{2D16ACF9-615B-43C1-B832-3479251C75BD}">
      <dgm:prSet phldrT="[Text]"/>
      <dgm:spPr/>
      <dgm:t>
        <a:bodyPr/>
        <a:lstStyle/>
        <a:p>
          <a:r>
            <a:rPr lang="en-IN" b="1" i="1" smtClean="0"/>
            <a:t>Wide range of sizes </a:t>
          </a:r>
          <a:endParaRPr lang="en-IN" b="1" i="1" dirty="0"/>
        </a:p>
      </dgm:t>
    </dgm:pt>
    <dgm:pt modelId="{CF62D68F-041B-43CE-B36F-D546153CE8F4}" type="parTrans" cxnId="{723BBE2D-3D9F-4CFF-B3D9-E936E5864B23}">
      <dgm:prSet/>
      <dgm:spPr/>
      <dgm:t>
        <a:bodyPr/>
        <a:lstStyle/>
        <a:p>
          <a:endParaRPr lang="en-IN"/>
        </a:p>
      </dgm:t>
    </dgm:pt>
    <dgm:pt modelId="{902DF950-C24E-415F-BA40-F4AF4D94D133}" type="sibTrans" cxnId="{723BBE2D-3D9F-4CFF-B3D9-E936E5864B23}">
      <dgm:prSet/>
      <dgm:spPr/>
      <dgm:t>
        <a:bodyPr/>
        <a:lstStyle/>
        <a:p>
          <a:endParaRPr lang="en-IN"/>
        </a:p>
      </dgm:t>
    </dgm:pt>
    <dgm:pt modelId="{41604697-2FE3-4E11-A702-035CA8ADC180}">
      <dgm:prSet phldrT="[Text]"/>
      <dgm:spPr/>
      <dgm:t>
        <a:bodyPr/>
        <a:lstStyle/>
        <a:p>
          <a:r>
            <a:rPr lang="en-IN" b="1" i="1" smtClean="0"/>
            <a:t>Color coding system</a:t>
          </a:r>
          <a:endParaRPr lang="en-IN" b="1" i="1" dirty="0"/>
        </a:p>
      </dgm:t>
    </dgm:pt>
    <dgm:pt modelId="{1B68B5DB-A8E6-4606-AFD7-B012A31ABAB2}" type="parTrans" cxnId="{0677A815-1839-4074-BCD3-FE7320D12A8C}">
      <dgm:prSet/>
      <dgm:spPr/>
      <dgm:t>
        <a:bodyPr/>
        <a:lstStyle/>
        <a:p>
          <a:endParaRPr lang="en-IN"/>
        </a:p>
      </dgm:t>
    </dgm:pt>
    <dgm:pt modelId="{2EDED8D4-77CE-421B-A8EF-14A5F939274D}" type="sibTrans" cxnId="{0677A815-1839-4074-BCD3-FE7320D12A8C}">
      <dgm:prSet/>
      <dgm:spPr/>
      <dgm:t>
        <a:bodyPr/>
        <a:lstStyle/>
        <a:p>
          <a:endParaRPr lang="en-IN"/>
        </a:p>
      </dgm:t>
    </dgm:pt>
    <dgm:pt modelId="{4BD9040D-54CB-4F06-A670-E1EEC4D98918}">
      <dgm:prSet phldrT="[Text]"/>
      <dgm:spPr/>
      <dgm:t>
        <a:bodyPr/>
        <a:lstStyle/>
        <a:p>
          <a:r>
            <a:rPr lang="en-IN" b="1" i="1" dirty="0" smtClean="0"/>
            <a:t>Greater retentiveness</a:t>
          </a:r>
          <a:endParaRPr lang="en-IN" b="1" i="1" dirty="0"/>
        </a:p>
      </dgm:t>
    </dgm:pt>
    <dgm:pt modelId="{C457D11A-3B67-4B67-9017-91B1AEB5AD2E}" type="parTrans" cxnId="{8AD8CBA7-C9DC-4448-BDDC-A3C38C16D553}">
      <dgm:prSet/>
      <dgm:spPr/>
      <dgm:t>
        <a:bodyPr/>
        <a:lstStyle/>
        <a:p>
          <a:endParaRPr lang="en-IN"/>
        </a:p>
      </dgm:t>
    </dgm:pt>
    <dgm:pt modelId="{0F39D9F7-C7FC-47A1-9FDB-7BC51F6806D0}" type="sibTrans" cxnId="{8AD8CBA7-C9DC-4448-BDDC-A3C38C16D553}">
      <dgm:prSet/>
      <dgm:spPr/>
      <dgm:t>
        <a:bodyPr/>
        <a:lstStyle/>
        <a:p>
          <a:endParaRPr lang="en-IN"/>
        </a:p>
      </dgm:t>
    </dgm:pt>
    <dgm:pt modelId="{5670DD63-BA56-4F3A-B6A5-D59B3CDC1E0C}" type="pres">
      <dgm:prSet presAssocID="{2AD92C0C-E6F2-4A09-B7B8-DF57528671D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E69052E7-BDB5-4FE9-BB4B-3896DF6DC676}" type="pres">
      <dgm:prSet presAssocID="{F88A85A2-86D3-49B9-8F09-F831B939E34C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DF942FB1-604C-448A-A605-5105B53A1F35}" type="pres">
      <dgm:prSet presAssocID="{48F3A4E2-F840-4B20-A0D0-2EFB7558A213}" presName="space" presStyleCnt="0"/>
      <dgm:spPr/>
      <dgm:t>
        <a:bodyPr/>
        <a:lstStyle/>
        <a:p>
          <a:endParaRPr lang="en-IN"/>
        </a:p>
      </dgm:t>
    </dgm:pt>
    <dgm:pt modelId="{F94F17BF-E2AA-41EE-A080-9DB58A2782D0}" type="pres">
      <dgm:prSet presAssocID="{2D16ACF9-615B-43C1-B832-3479251C75BD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B97597B5-DC66-4920-B1E3-4E7BFD028022}" type="pres">
      <dgm:prSet presAssocID="{902DF950-C24E-415F-BA40-F4AF4D94D133}" presName="space" presStyleCnt="0"/>
      <dgm:spPr/>
      <dgm:t>
        <a:bodyPr/>
        <a:lstStyle/>
        <a:p>
          <a:endParaRPr lang="en-IN"/>
        </a:p>
      </dgm:t>
    </dgm:pt>
    <dgm:pt modelId="{52921DB6-C249-4457-9F04-33BA293189EF}" type="pres">
      <dgm:prSet presAssocID="{41604697-2FE3-4E11-A702-035CA8ADC180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312B4510-A37C-4E42-B5E8-D62ED04F0739}" type="pres">
      <dgm:prSet presAssocID="{2EDED8D4-77CE-421B-A8EF-14A5F939274D}" presName="space" presStyleCnt="0"/>
      <dgm:spPr/>
      <dgm:t>
        <a:bodyPr/>
        <a:lstStyle/>
        <a:p>
          <a:endParaRPr lang="en-IN"/>
        </a:p>
      </dgm:t>
    </dgm:pt>
    <dgm:pt modelId="{E98FF83B-550B-4FAB-9786-60A30E77FD65}" type="pres">
      <dgm:prSet presAssocID="{4BD9040D-54CB-4F06-A670-E1EEC4D98918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3F784802-27FC-4FE1-903E-69A53567B30B}" type="presOf" srcId="{2D16ACF9-615B-43C1-B832-3479251C75BD}" destId="{F94F17BF-E2AA-41EE-A080-9DB58A2782D0}" srcOrd="0" destOrd="0" presId="urn:microsoft.com/office/officeart/2005/8/layout/venn3"/>
    <dgm:cxn modelId="{8331A4F1-36D8-4BBD-A17D-F983A6768925}" type="presOf" srcId="{4BD9040D-54CB-4F06-A670-E1EEC4D98918}" destId="{E98FF83B-550B-4FAB-9786-60A30E77FD65}" srcOrd="0" destOrd="0" presId="urn:microsoft.com/office/officeart/2005/8/layout/venn3"/>
    <dgm:cxn modelId="{9F0253F3-7CBA-46D0-AD1D-FC943A6576B6}" type="presOf" srcId="{41604697-2FE3-4E11-A702-035CA8ADC180}" destId="{52921DB6-C249-4457-9F04-33BA293189EF}" srcOrd="0" destOrd="0" presId="urn:microsoft.com/office/officeart/2005/8/layout/venn3"/>
    <dgm:cxn modelId="{4044A198-0769-4164-A082-D5E099597E9D}" srcId="{2AD92C0C-E6F2-4A09-B7B8-DF57528671D2}" destId="{F88A85A2-86D3-49B9-8F09-F831B939E34C}" srcOrd="0" destOrd="0" parTransId="{9EF297B9-8EA1-4DBE-9937-513C00B01C96}" sibTransId="{48F3A4E2-F840-4B20-A0D0-2EFB7558A213}"/>
    <dgm:cxn modelId="{723BBE2D-3D9F-4CFF-B3D9-E936E5864B23}" srcId="{2AD92C0C-E6F2-4A09-B7B8-DF57528671D2}" destId="{2D16ACF9-615B-43C1-B832-3479251C75BD}" srcOrd="1" destOrd="0" parTransId="{CF62D68F-041B-43CE-B36F-D546153CE8F4}" sibTransId="{902DF950-C24E-415F-BA40-F4AF4D94D133}"/>
    <dgm:cxn modelId="{EF032AF3-5B1A-4594-8608-D593B3D56FD8}" type="presOf" srcId="{F88A85A2-86D3-49B9-8F09-F831B939E34C}" destId="{E69052E7-BDB5-4FE9-BB4B-3896DF6DC676}" srcOrd="0" destOrd="0" presId="urn:microsoft.com/office/officeart/2005/8/layout/venn3"/>
    <dgm:cxn modelId="{803B6192-5254-4009-8588-CEC18798D649}" type="presOf" srcId="{2AD92C0C-E6F2-4A09-B7B8-DF57528671D2}" destId="{5670DD63-BA56-4F3A-B6A5-D59B3CDC1E0C}" srcOrd="0" destOrd="0" presId="urn:microsoft.com/office/officeart/2005/8/layout/venn3"/>
    <dgm:cxn modelId="{0677A815-1839-4074-BCD3-FE7320D12A8C}" srcId="{2AD92C0C-E6F2-4A09-B7B8-DF57528671D2}" destId="{41604697-2FE3-4E11-A702-035CA8ADC180}" srcOrd="2" destOrd="0" parTransId="{1B68B5DB-A8E6-4606-AFD7-B012A31ABAB2}" sibTransId="{2EDED8D4-77CE-421B-A8EF-14A5F939274D}"/>
    <dgm:cxn modelId="{8AD8CBA7-C9DC-4448-BDDC-A3C38C16D553}" srcId="{2AD92C0C-E6F2-4A09-B7B8-DF57528671D2}" destId="{4BD9040D-54CB-4F06-A670-E1EEC4D98918}" srcOrd="3" destOrd="0" parTransId="{C457D11A-3B67-4B67-9017-91B1AEB5AD2E}" sibTransId="{0F39D9F7-C7FC-47A1-9FDB-7BC51F6806D0}"/>
    <dgm:cxn modelId="{89AB20BD-BAE8-482F-AD93-D587C90451A8}" type="presParOf" srcId="{5670DD63-BA56-4F3A-B6A5-D59B3CDC1E0C}" destId="{E69052E7-BDB5-4FE9-BB4B-3896DF6DC676}" srcOrd="0" destOrd="0" presId="urn:microsoft.com/office/officeart/2005/8/layout/venn3"/>
    <dgm:cxn modelId="{2BE21681-8630-4E91-A302-264C20D955FC}" type="presParOf" srcId="{5670DD63-BA56-4F3A-B6A5-D59B3CDC1E0C}" destId="{DF942FB1-604C-448A-A605-5105B53A1F35}" srcOrd="1" destOrd="0" presId="urn:microsoft.com/office/officeart/2005/8/layout/venn3"/>
    <dgm:cxn modelId="{E98E159C-935C-4A5A-80AF-93610CE6033F}" type="presParOf" srcId="{5670DD63-BA56-4F3A-B6A5-D59B3CDC1E0C}" destId="{F94F17BF-E2AA-41EE-A080-9DB58A2782D0}" srcOrd="2" destOrd="0" presId="urn:microsoft.com/office/officeart/2005/8/layout/venn3"/>
    <dgm:cxn modelId="{9FB923A7-158F-480D-811D-9BC6C090DAFD}" type="presParOf" srcId="{5670DD63-BA56-4F3A-B6A5-D59B3CDC1E0C}" destId="{B97597B5-DC66-4920-B1E3-4E7BFD028022}" srcOrd="3" destOrd="0" presId="urn:microsoft.com/office/officeart/2005/8/layout/venn3"/>
    <dgm:cxn modelId="{8B80348B-03F3-41C7-BCC5-16050DF784C4}" type="presParOf" srcId="{5670DD63-BA56-4F3A-B6A5-D59B3CDC1E0C}" destId="{52921DB6-C249-4457-9F04-33BA293189EF}" srcOrd="4" destOrd="0" presId="urn:microsoft.com/office/officeart/2005/8/layout/venn3"/>
    <dgm:cxn modelId="{F9F55197-2324-4022-BAE2-9FF47A402501}" type="presParOf" srcId="{5670DD63-BA56-4F3A-B6A5-D59B3CDC1E0C}" destId="{312B4510-A37C-4E42-B5E8-D62ED04F0739}" srcOrd="5" destOrd="0" presId="urn:microsoft.com/office/officeart/2005/8/layout/venn3"/>
    <dgm:cxn modelId="{7622FE02-5A18-4E23-980B-2EBE84CC3C44}" type="presParOf" srcId="{5670DD63-BA56-4F3A-B6A5-D59B3CDC1E0C}" destId="{E98FF83B-550B-4FAB-9786-60A30E77FD65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86CF20D-57A5-4FA4-B2B0-A494D20261D0}" type="doc">
      <dgm:prSet loTypeId="urn:microsoft.com/office/officeart/2005/8/layout/radial3" loCatId="cycle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E9E9272A-B3ED-43B6-B735-5D541F87C5BD}">
      <dgm:prSet phldrT="[Text]"/>
      <dgm:spPr/>
      <dgm:t>
        <a:bodyPr/>
        <a:lstStyle/>
        <a:p>
          <a:r>
            <a:rPr lang="en-IN" b="1" i="1" smtClean="0"/>
            <a:t>FACTORS</a:t>
          </a:r>
          <a:endParaRPr lang="en-IN" b="1" i="1" dirty="0"/>
        </a:p>
      </dgm:t>
    </dgm:pt>
    <dgm:pt modelId="{1A46931A-6835-4219-85F9-48077CD1637B}" type="parTrans" cxnId="{F613993B-765D-4453-BE89-91C359DE4785}">
      <dgm:prSet/>
      <dgm:spPr/>
      <dgm:t>
        <a:bodyPr/>
        <a:lstStyle/>
        <a:p>
          <a:endParaRPr lang="en-IN"/>
        </a:p>
      </dgm:t>
    </dgm:pt>
    <dgm:pt modelId="{3AF443F9-F797-4136-A0D9-CD64B215AAC0}" type="sibTrans" cxnId="{F613993B-765D-4453-BE89-91C359DE4785}">
      <dgm:prSet/>
      <dgm:spPr/>
      <dgm:t>
        <a:bodyPr/>
        <a:lstStyle/>
        <a:p>
          <a:endParaRPr lang="en-IN"/>
        </a:p>
      </dgm:t>
    </dgm:pt>
    <dgm:pt modelId="{22279C50-61CE-4F96-8B0E-2502BB7BFD91}">
      <dgm:prSet phldrT="[Text]"/>
      <dgm:spPr/>
      <dgm:t>
        <a:bodyPr/>
        <a:lstStyle/>
        <a:p>
          <a:r>
            <a:rPr lang="en-IN" b="1" i="1" smtClean="0"/>
            <a:t>Amount of missing tooth structure</a:t>
          </a:r>
          <a:endParaRPr lang="en-IN" b="1" i="1" dirty="0"/>
        </a:p>
      </dgm:t>
    </dgm:pt>
    <dgm:pt modelId="{BD2831B3-F94C-4D3E-B983-47473D9AF3DF}" type="parTrans" cxnId="{CC9F5823-3DBF-44FE-B410-0A6FC525E2C1}">
      <dgm:prSet/>
      <dgm:spPr/>
      <dgm:t>
        <a:bodyPr/>
        <a:lstStyle/>
        <a:p>
          <a:endParaRPr lang="en-IN"/>
        </a:p>
      </dgm:t>
    </dgm:pt>
    <dgm:pt modelId="{27CCF678-23A3-4566-851E-73C4E7B848FF}" type="sibTrans" cxnId="{CC9F5823-3DBF-44FE-B410-0A6FC525E2C1}">
      <dgm:prSet/>
      <dgm:spPr/>
      <dgm:t>
        <a:bodyPr/>
        <a:lstStyle/>
        <a:p>
          <a:endParaRPr lang="en-IN"/>
        </a:p>
      </dgm:t>
    </dgm:pt>
    <dgm:pt modelId="{76B961E4-BB96-4367-B5BD-4761F34B80DE}">
      <dgm:prSet phldrT="[Text]"/>
      <dgm:spPr/>
      <dgm:t>
        <a:bodyPr/>
        <a:lstStyle/>
        <a:p>
          <a:r>
            <a:rPr lang="en-IN" b="1" i="1" smtClean="0"/>
            <a:t>Amount of dentin available</a:t>
          </a:r>
          <a:endParaRPr lang="en-IN" b="1" i="1" dirty="0"/>
        </a:p>
      </dgm:t>
    </dgm:pt>
    <dgm:pt modelId="{397822B3-1598-432D-8D23-31A0D604690B}" type="parTrans" cxnId="{410FBA25-15DC-475A-ABB5-2FA36084C289}">
      <dgm:prSet/>
      <dgm:spPr/>
      <dgm:t>
        <a:bodyPr/>
        <a:lstStyle/>
        <a:p>
          <a:endParaRPr lang="en-IN"/>
        </a:p>
      </dgm:t>
    </dgm:pt>
    <dgm:pt modelId="{0777734A-6B52-4783-A4BB-769F0E1CDBD2}" type="sibTrans" cxnId="{410FBA25-15DC-475A-ABB5-2FA36084C289}">
      <dgm:prSet/>
      <dgm:spPr/>
      <dgm:t>
        <a:bodyPr/>
        <a:lstStyle/>
        <a:p>
          <a:endParaRPr lang="en-IN"/>
        </a:p>
      </dgm:t>
    </dgm:pt>
    <dgm:pt modelId="{75C82757-EB23-427D-BDFE-848D92807BD2}">
      <dgm:prSet phldrT="[Text]"/>
      <dgm:spPr/>
      <dgm:t>
        <a:bodyPr/>
        <a:lstStyle/>
        <a:p>
          <a:r>
            <a:rPr lang="en-IN" b="1" i="1" smtClean="0"/>
            <a:t>Amount of retention required</a:t>
          </a:r>
          <a:endParaRPr lang="en-IN" b="1" i="1" dirty="0"/>
        </a:p>
      </dgm:t>
    </dgm:pt>
    <dgm:pt modelId="{8E64E3AD-7942-4E9B-99E1-BD2C548C1333}" type="parTrans" cxnId="{45E42670-E7FA-4BDC-B701-5AB2BED9E587}">
      <dgm:prSet/>
      <dgm:spPr/>
      <dgm:t>
        <a:bodyPr/>
        <a:lstStyle/>
        <a:p>
          <a:endParaRPr lang="en-IN"/>
        </a:p>
      </dgm:t>
    </dgm:pt>
    <dgm:pt modelId="{57E4DE1A-920E-404E-9762-9E6FC537B4C5}" type="sibTrans" cxnId="{45E42670-E7FA-4BDC-B701-5AB2BED9E587}">
      <dgm:prSet/>
      <dgm:spPr/>
      <dgm:t>
        <a:bodyPr/>
        <a:lstStyle/>
        <a:p>
          <a:endParaRPr lang="en-IN"/>
        </a:p>
      </dgm:t>
    </dgm:pt>
    <dgm:pt modelId="{8EBAADFC-EB36-43C2-BCF2-4BF2CE64C05B}">
      <dgm:prSet phldrT="[Text]"/>
      <dgm:spPr/>
      <dgm:t>
        <a:bodyPr/>
        <a:lstStyle/>
        <a:p>
          <a:r>
            <a:rPr lang="en-IN" b="1" i="1" smtClean="0"/>
            <a:t>Size of pins</a:t>
          </a:r>
          <a:endParaRPr lang="en-IN" b="1" i="1" dirty="0"/>
        </a:p>
      </dgm:t>
    </dgm:pt>
    <dgm:pt modelId="{5DDB22E1-B123-4FD9-AC85-ADA9027018C9}" type="parTrans" cxnId="{0A1697FA-DF5A-4274-83BB-DE8114A1D5BB}">
      <dgm:prSet/>
      <dgm:spPr/>
      <dgm:t>
        <a:bodyPr/>
        <a:lstStyle/>
        <a:p>
          <a:endParaRPr lang="en-IN"/>
        </a:p>
      </dgm:t>
    </dgm:pt>
    <dgm:pt modelId="{E7980EC1-F7DA-472C-8CFC-360A56B3DB60}" type="sibTrans" cxnId="{0A1697FA-DF5A-4274-83BB-DE8114A1D5BB}">
      <dgm:prSet/>
      <dgm:spPr/>
      <dgm:t>
        <a:bodyPr/>
        <a:lstStyle/>
        <a:p>
          <a:endParaRPr lang="en-IN"/>
        </a:p>
      </dgm:t>
    </dgm:pt>
    <dgm:pt modelId="{34B85D33-B3E1-49D6-8232-21014C7005D1}" type="pres">
      <dgm:prSet presAssocID="{386CF20D-57A5-4FA4-B2B0-A494D20261D0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A2E3CB68-8828-410A-8DE8-B5CA2135077A}" type="pres">
      <dgm:prSet presAssocID="{386CF20D-57A5-4FA4-B2B0-A494D20261D0}" presName="radial" presStyleCnt="0">
        <dgm:presLayoutVars>
          <dgm:animLvl val="ctr"/>
        </dgm:presLayoutVars>
      </dgm:prSet>
      <dgm:spPr/>
      <dgm:t>
        <a:bodyPr/>
        <a:lstStyle/>
        <a:p>
          <a:endParaRPr lang="en-IN"/>
        </a:p>
      </dgm:t>
    </dgm:pt>
    <dgm:pt modelId="{7CBD5D1B-2EA4-4F06-BB3F-0FEA06D2B0B5}" type="pres">
      <dgm:prSet presAssocID="{E9E9272A-B3ED-43B6-B735-5D541F87C5BD}" presName="centerShape" presStyleLbl="vennNode1" presStyleIdx="0" presStyleCnt="5"/>
      <dgm:spPr/>
      <dgm:t>
        <a:bodyPr/>
        <a:lstStyle/>
        <a:p>
          <a:endParaRPr lang="en-IN"/>
        </a:p>
      </dgm:t>
    </dgm:pt>
    <dgm:pt modelId="{281EF86F-B39D-40D0-8D6F-C3B5319CE0DC}" type="pres">
      <dgm:prSet presAssocID="{22279C50-61CE-4F96-8B0E-2502BB7BFD91}" presName="node" presStyleLbl="vennNode1" presStyleIdx="1" presStyleCnt="5" custScaleX="193846" custScaleY="10132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8844596A-3220-41B5-B2CD-864E2C85C5CB}" type="pres">
      <dgm:prSet presAssocID="{76B961E4-BB96-4367-B5BD-4761F34B80DE}" presName="node" presStyleLbl="vennNode1" presStyleIdx="2" presStyleCnt="5" custScaleX="166144" custScaleY="114853" custRadScaleRad="12797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51E88246-8760-42A9-BD50-EE37BB04D190}" type="pres">
      <dgm:prSet presAssocID="{75C82757-EB23-427D-BDFE-848D92807BD2}" presName="node" presStyleLbl="vennNode1" presStyleIdx="3" presStyleCnt="5" custScaleX="177812" custScaleY="137011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BDDCD775-A5F3-4B76-9B7B-F7EF457D7270}" type="pres">
      <dgm:prSet presAssocID="{8EBAADFC-EB36-43C2-BCF2-4BF2CE64C05B}" presName="node" presStyleLbl="vennNode1" presStyleIdx="4" presStyleCnt="5" custScaleX="149105" custScaleY="104975" custRadScaleRad="11843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45E42670-E7FA-4BDC-B701-5AB2BED9E587}" srcId="{E9E9272A-B3ED-43B6-B735-5D541F87C5BD}" destId="{75C82757-EB23-427D-BDFE-848D92807BD2}" srcOrd="2" destOrd="0" parTransId="{8E64E3AD-7942-4E9B-99E1-BD2C548C1333}" sibTransId="{57E4DE1A-920E-404E-9762-9E6FC537B4C5}"/>
    <dgm:cxn modelId="{9BF8FD22-2D53-4ED0-95F7-89B72BC8B2C6}" type="presOf" srcId="{75C82757-EB23-427D-BDFE-848D92807BD2}" destId="{51E88246-8760-42A9-BD50-EE37BB04D190}" srcOrd="0" destOrd="0" presId="urn:microsoft.com/office/officeart/2005/8/layout/radial3"/>
    <dgm:cxn modelId="{F613993B-765D-4453-BE89-91C359DE4785}" srcId="{386CF20D-57A5-4FA4-B2B0-A494D20261D0}" destId="{E9E9272A-B3ED-43B6-B735-5D541F87C5BD}" srcOrd="0" destOrd="0" parTransId="{1A46931A-6835-4219-85F9-48077CD1637B}" sibTransId="{3AF443F9-F797-4136-A0D9-CD64B215AAC0}"/>
    <dgm:cxn modelId="{2AF52C13-7684-4589-AC25-EE00ECBABCF8}" type="presOf" srcId="{E9E9272A-B3ED-43B6-B735-5D541F87C5BD}" destId="{7CBD5D1B-2EA4-4F06-BB3F-0FEA06D2B0B5}" srcOrd="0" destOrd="0" presId="urn:microsoft.com/office/officeart/2005/8/layout/radial3"/>
    <dgm:cxn modelId="{A7A2C214-80CE-4987-B951-667E732FBB25}" type="presOf" srcId="{8EBAADFC-EB36-43C2-BCF2-4BF2CE64C05B}" destId="{BDDCD775-A5F3-4B76-9B7B-F7EF457D7270}" srcOrd="0" destOrd="0" presId="urn:microsoft.com/office/officeart/2005/8/layout/radial3"/>
    <dgm:cxn modelId="{410FBA25-15DC-475A-ABB5-2FA36084C289}" srcId="{E9E9272A-B3ED-43B6-B735-5D541F87C5BD}" destId="{76B961E4-BB96-4367-B5BD-4761F34B80DE}" srcOrd="1" destOrd="0" parTransId="{397822B3-1598-432D-8D23-31A0D604690B}" sibTransId="{0777734A-6B52-4783-A4BB-769F0E1CDBD2}"/>
    <dgm:cxn modelId="{CC9F5823-3DBF-44FE-B410-0A6FC525E2C1}" srcId="{E9E9272A-B3ED-43B6-B735-5D541F87C5BD}" destId="{22279C50-61CE-4F96-8B0E-2502BB7BFD91}" srcOrd="0" destOrd="0" parTransId="{BD2831B3-F94C-4D3E-B983-47473D9AF3DF}" sibTransId="{27CCF678-23A3-4566-851E-73C4E7B848FF}"/>
    <dgm:cxn modelId="{D4D870B2-1E9C-4499-8264-F7D035A8CE78}" type="presOf" srcId="{76B961E4-BB96-4367-B5BD-4761F34B80DE}" destId="{8844596A-3220-41B5-B2CD-864E2C85C5CB}" srcOrd="0" destOrd="0" presId="urn:microsoft.com/office/officeart/2005/8/layout/radial3"/>
    <dgm:cxn modelId="{037410DD-7595-4F10-8437-12477AB1F5DA}" type="presOf" srcId="{386CF20D-57A5-4FA4-B2B0-A494D20261D0}" destId="{34B85D33-B3E1-49D6-8232-21014C7005D1}" srcOrd="0" destOrd="0" presId="urn:microsoft.com/office/officeart/2005/8/layout/radial3"/>
    <dgm:cxn modelId="{D4995122-5901-4F7F-B236-6D304D0E7AAB}" type="presOf" srcId="{22279C50-61CE-4F96-8B0E-2502BB7BFD91}" destId="{281EF86F-B39D-40D0-8D6F-C3B5319CE0DC}" srcOrd="0" destOrd="0" presId="urn:microsoft.com/office/officeart/2005/8/layout/radial3"/>
    <dgm:cxn modelId="{0A1697FA-DF5A-4274-83BB-DE8114A1D5BB}" srcId="{E9E9272A-B3ED-43B6-B735-5D541F87C5BD}" destId="{8EBAADFC-EB36-43C2-BCF2-4BF2CE64C05B}" srcOrd="3" destOrd="0" parTransId="{5DDB22E1-B123-4FD9-AC85-ADA9027018C9}" sibTransId="{E7980EC1-F7DA-472C-8CFC-360A56B3DB60}"/>
    <dgm:cxn modelId="{827861FD-7C82-4D52-ABAA-50332B76A737}" type="presParOf" srcId="{34B85D33-B3E1-49D6-8232-21014C7005D1}" destId="{A2E3CB68-8828-410A-8DE8-B5CA2135077A}" srcOrd="0" destOrd="0" presId="urn:microsoft.com/office/officeart/2005/8/layout/radial3"/>
    <dgm:cxn modelId="{67EF8320-AE01-4845-B395-3D06BCF5F4F4}" type="presParOf" srcId="{A2E3CB68-8828-410A-8DE8-B5CA2135077A}" destId="{7CBD5D1B-2EA4-4F06-BB3F-0FEA06D2B0B5}" srcOrd="0" destOrd="0" presId="urn:microsoft.com/office/officeart/2005/8/layout/radial3"/>
    <dgm:cxn modelId="{C26F0675-205C-4A41-AFA3-5444E26260E9}" type="presParOf" srcId="{A2E3CB68-8828-410A-8DE8-B5CA2135077A}" destId="{281EF86F-B39D-40D0-8D6F-C3B5319CE0DC}" srcOrd="1" destOrd="0" presId="urn:microsoft.com/office/officeart/2005/8/layout/radial3"/>
    <dgm:cxn modelId="{C9FDD2D9-D96F-4F38-BEEF-20CC106E9AF6}" type="presParOf" srcId="{A2E3CB68-8828-410A-8DE8-B5CA2135077A}" destId="{8844596A-3220-41B5-B2CD-864E2C85C5CB}" srcOrd="2" destOrd="0" presId="urn:microsoft.com/office/officeart/2005/8/layout/radial3"/>
    <dgm:cxn modelId="{7C34FD2E-A5F4-42DB-A5E3-FE22D25D029C}" type="presParOf" srcId="{A2E3CB68-8828-410A-8DE8-B5CA2135077A}" destId="{51E88246-8760-42A9-BD50-EE37BB04D190}" srcOrd="3" destOrd="0" presId="urn:microsoft.com/office/officeart/2005/8/layout/radial3"/>
    <dgm:cxn modelId="{9492C1B8-4234-4232-8224-D708A8BF9546}" type="presParOf" srcId="{A2E3CB68-8828-410A-8DE8-B5CA2135077A}" destId="{BDDCD775-A5F3-4B76-9B7B-F7EF457D7270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D671EA4-7E74-46C3-9A61-ACC4B9D4316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3D5DC904-0826-425F-8861-EF7E07F34157}">
      <dgm:prSet phldrT="[Text]"/>
      <dgm:spPr/>
      <dgm:t>
        <a:bodyPr/>
        <a:lstStyle/>
        <a:p>
          <a:r>
            <a:rPr lang="en-IN" dirty="0" smtClean="0"/>
            <a:t>FAILURE</a:t>
          </a:r>
          <a:endParaRPr lang="en-IN" dirty="0"/>
        </a:p>
      </dgm:t>
    </dgm:pt>
    <dgm:pt modelId="{BA1D06A8-5ECA-4272-B8B2-265CFF053605}" type="parTrans" cxnId="{64EF242D-73FA-4809-871D-1A5D7B899171}">
      <dgm:prSet/>
      <dgm:spPr/>
      <dgm:t>
        <a:bodyPr/>
        <a:lstStyle/>
        <a:p>
          <a:endParaRPr lang="en-IN"/>
        </a:p>
      </dgm:t>
    </dgm:pt>
    <dgm:pt modelId="{282097CE-A26B-48B0-AB6C-6FDCE167E52C}" type="sibTrans" cxnId="{64EF242D-73FA-4809-871D-1A5D7B899171}">
      <dgm:prSet/>
      <dgm:spPr/>
      <dgm:t>
        <a:bodyPr/>
        <a:lstStyle/>
        <a:p>
          <a:endParaRPr lang="en-IN"/>
        </a:p>
      </dgm:t>
    </dgm:pt>
    <dgm:pt modelId="{D8C9AD0B-72DE-4280-87DD-1CB003BC0D09}">
      <dgm:prSet phldrT="[Text]" custT="1"/>
      <dgm:spPr/>
      <dgm:t>
        <a:bodyPr/>
        <a:lstStyle/>
        <a:p>
          <a:r>
            <a:rPr lang="en-IN" sz="2800" dirty="0" smtClean="0">
              <a:latin typeface="AR CENA" pitchFamily="2" charset="0"/>
            </a:rPr>
            <a:t>Within the restoration</a:t>
          </a:r>
          <a:endParaRPr lang="en-IN" sz="2800" dirty="0">
            <a:latin typeface="AR CENA" pitchFamily="2" charset="0"/>
          </a:endParaRPr>
        </a:p>
      </dgm:t>
    </dgm:pt>
    <dgm:pt modelId="{9A976B79-7F33-45CD-AEA5-7CD03C5A8A65}" type="parTrans" cxnId="{F988BEE7-CD3B-41F8-A60C-494C56E121A3}">
      <dgm:prSet/>
      <dgm:spPr/>
      <dgm:t>
        <a:bodyPr/>
        <a:lstStyle/>
        <a:p>
          <a:endParaRPr lang="en-IN"/>
        </a:p>
      </dgm:t>
    </dgm:pt>
    <dgm:pt modelId="{F9F315C4-91D4-4109-82CF-F71C7136AED7}" type="sibTrans" cxnId="{F988BEE7-CD3B-41F8-A60C-494C56E121A3}">
      <dgm:prSet/>
      <dgm:spPr/>
      <dgm:t>
        <a:bodyPr/>
        <a:lstStyle/>
        <a:p>
          <a:endParaRPr lang="en-IN"/>
        </a:p>
      </dgm:t>
    </dgm:pt>
    <dgm:pt modelId="{378926FA-B94C-45D7-9E10-05F1FBA5132B}">
      <dgm:prSet phldrT="[Text]" custT="1"/>
      <dgm:spPr/>
      <dgm:t>
        <a:bodyPr/>
        <a:lstStyle/>
        <a:p>
          <a:r>
            <a:rPr lang="en-IN" sz="2800" dirty="0" smtClean="0">
              <a:latin typeface="AR CENA" pitchFamily="2" charset="0"/>
            </a:rPr>
            <a:t>Interface between pin and restoration</a:t>
          </a:r>
          <a:endParaRPr lang="en-IN" sz="2800" dirty="0">
            <a:latin typeface="AR CENA" pitchFamily="2" charset="0"/>
          </a:endParaRPr>
        </a:p>
      </dgm:t>
    </dgm:pt>
    <dgm:pt modelId="{2024E4A1-885F-4B56-8DA5-F51589ACC6C9}" type="parTrans" cxnId="{598A18F1-8A31-4579-B270-A9F63CF1C9FB}">
      <dgm:prSet/>
      <dgm:spPr/>
      <dgm:t>
        <a:bodyPr/>
        <a:lstStyle/>
        <a:p>
          <a:endParaRPr lang="en-IN"/>
        </a:p>
      </dgm:t>
    </dgm:pt>
    <dgm:pt modelId="{A74446BA-CD2D-4C29-959A-DDE6731874C2}" type="sibTrans" cxnId="{598A18F1-8A31-4579-B270-A9F63CF1C9FB}">
      <dgm:prSet/>
      <dgm:spPr/>
      <dgm:t>
        <a:bodyPr/>
        <a:lstStyle/>
        <a:p>
          <a:endParaRPr lang="en-IN"/>
        </a:p>
      </dgm:t>
    </dgm:pt>
    <dgm:pt modelId="{5A06DC4D-FA3E-428A-863A-E8CE0B5144F3}">
      <dgm:prSet phldrT="[Text]" custT="1"/>
      <dgm:spPr/>
      <dgm:t>
        <a:bodyPr/>
        <a:lstStyle/>
        <a:p>
          <a:r>
            <a:rPr lang="en-IN" sz="2800" dirty="0" smtClean="0">
              <a:latin typeface="AR CENA" pitchFamily="2" charset="0"/>
            </a:rPr>
            <a:t>Within the pin</a:t>
          </a:r>
          <a:endParaRPr lang="en-IN" sz="2800" dirty="0">
            <a:latin typeface="AR CENA" pitchFamily="2" charset="0"/>
          </a:endParaRPr>
        </a:p>
      </dgm:t>
    </dgm:pt>
    <dgm:pt modelId="{D44BC320-C0ED-4906-8213-AB107BAA1BAB}" type="parTrans" cxnId="{DF728DC1-DDFE-4637-AED4-F310FE6E40E8}">
      <dgm:prSet/>
      <dgm:spPr/>
      <dgm:t>
        <a:bodyPr/>
        <a:lstStyle/>
        <a:p>
          <a:endParaRPr lang="en-IN"/>
        </a:p>
      </dgm:t>
    </dgm:pt>
    <dgm:pt modelId="{68C45DD8-2C3F-427B-863E-709D12A62C2C}" type="sibTrans" cxnId="{DF728DC1-DDFE-4637-AED4-F310FE6E40E8}">
      <dgm:prSet/>
      <dgm:spPr/>
      <dgm:t>
        <a:bodyPr/>
        <a:lstStyle/>
        <a:p>
          <a:endParaRPr lang="en-IN"/>
        </a:p>
      </dgm:t>
    </dgm:pt>
    <dgm:pt modelId="{F4B95D54-5D1F-40AD-AEC9-BE4285EB204A}">
      <dgm:prSet phldrT="[Text]" custT="1"/>
      <dgm:spPr/>
      <dgm:t>
        <a:bodyPr/>
        <a:lstStyle/>
        <a:p>
          <a:r>
            <a:rPr lang="en-IN" sz="2800" dirty="0" smtClean="0">
              <a:latin typeface="AR CENA" pitchFamily="2" charset="0"/>
            </a:rPr>
            <a:t>Interface between pin and dentin</a:t>
          </a:r>
          <a:endParaRPr lang="en-IN" sz="2800" dirty="0">
            <a:latin typeface="AR CENA" pitchFamily="2" charset="0"/>
          </a:endParaRPr>
        </a:p>
      </dgm:t>
    </dgm:pt>
    <dgm:pt modelId="{82C8DEEF-8670-4BAF-8808-18CD7C5F89D1}" type="parTrans" cxnId="{20CB491E-24B0-4C3B-9236-C695B71E83D6}">
      <dgm:prSet/>
      <dgm:spPr/>
      <dgm:t>
        <a:bodyPr/>
        <a:lstStyle/>
        <a:p>
          <a:endParaRPr lang="en-IN"/>
        </a:p>
      </dgm:t>
    </dgm:pt>
    <dgm:pt modelId="{E8F45B37-0C95-421E-B08A-1CB57AB55CB2}" type="sibTrans" cxnId="{20CB491E-24B0-4C3B-9236-C695B71E83D6}">
      <dgm:prSet/>
      <dgm:spPr/>
      <dgm:t>
        <a:bodyPr/>
        <a:lstStyle/>
        <a:p>
          <a:endParaRPr lang="en-IN"/>
        </a:p>
      </dgm:t>
    </dgm:pt>
    <dgm:pt modelId="{B1CB8E5B-121D-453D-979F-02F790121248}">
      <dgm:prSet phldrT="[Text]" custT="1"/>
      <dgm:spPr/>
      <dgm:t>
        <a:bodyPr/>
        <a:lstStyle/>
        <a:p>
          <a:r>
            <a:rPr lang="en-IN" sz="2800" dirty="0" smtClean="0">
              <a:latin typeface="AR CENA" pitchFamily="2" charset="0"/>
            </a:rPr>
            <a:t>Within the dentin</a:t>
          </a:r>
          <a:endParaRPr lang="en-IN" sz="2800" dirty="0">
            <a:latin typeface="AR CENA" pitchFamily="2" charset="0"/>
          </a:endParaRPr>
        </a:p>
      </dgm:t>
    </dgm:pt>
    <dgm:pt modelId="{A2F23ED8-400D-4F67-97F6-07E8B6E23FDF}" type="parTrans" cxnId="{7801D7F0-62EC-498A-AE69-8E94C4EE8F29}">
      <dgm:prSet/>
      <dgm:spPr/>
      <dgm:t>
        <a:bodyPr/>
        <a:lstStyle/>
        <a:p>
          <a:endParaRPr lang="en-IN"/>
        </a:p>
      </dgm:t>
    </dgm:pt>
    <dgm:pt modelId="{E2EB81B0-3703-4475-B806-19F628F17CBC}" type="sibTrans" cxnId="{7801D7F0-62EC-498A-AE69-8E94C4EE8F29}">
      <dgm:prSet/>
      <dgm:spPr/>
      <dgm:t>
        <a:bodyPr/>
        <a:lstStyle/>
        <a:p>
          <a:endParaRPr lang="en-IN"/>
        </a:p>
      </dgm:t>
    </dgm:pt>
    <dgm:pt modelId="{50BD3813-E245-4F20-B913-5E8298360C4D}" type="pres">
      <dgm:prSet presAssocID="{CD671EA4-7E74-46C3-9A61-ACC4B9D43160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IN"/>
        </a:p>
      </dgm:t>
    </dgm:pt>
    <dgm:pt modelId="{01C7FC16-AF3A-4D68-B46B-9EF67F12C276}" type="pres">
      <dgm:prSet presAssocID="{3D5DC904-0826-425F-8861-EF7E07F34157}" presName="thickLine" presStyleLbl="alignNode1" presStyleIdx="0" presStyleCnt="1"/>
      <dgm:spPr/>
    </dgm:pt>
    <dgm:pt modelId="{80A94135-3F21-4E2C-8198-319A823A4A50}" type="pres">
      <dgm:prSet presAssocID="{3D5DC904-0826-425F-8861-EF7E07F34157}" presName="horz1" presStyleCnt="0"/>
      <dgm:spPr/>
    </dgm:pt>
    <dgm:pt modelId="{8740D97F-084A-4A7E-9A41-72CFCA50B89C}" type="pres">
      <dgm:prSet presAssocID="{3D5DC904-0826-425F-8861-EF7E07F34157}" presName="tx1" presStyleLbl="revTx" presStyleIdx="0" presStyleCnt="6"/>
      <dgm:spPr/>
      <dgm:t>
        <a:bodyPr/>
        <a:lstStyle/>
        <a:p>
          <a:endParaRPr lang="en-IN"/>
        </a:p>
      </dgm:t>
    </dgm:pt>
    <dgm:pt modelId="{74145DF3-F9B4-4903-BEA4-1DF443139440}" type="pres">
      <dgm:prSet presAssocID="{3D5DC904-0826-425F-8861-EF7E07F34157}" presName="vert1" presStyleCnt="0"/>
      <dgm:spPr/>
    </dgm:pt>
    <dgm:pt modelId="{6281360D-3CB1-46D3-B6A0-00553E714FC0}" type="pres">
      <dgm:prSet presAssocID="{D8C9AD0B-72DE-4280-87DD-1CB003BC0D09}" presName="vertSpace2a" presStyleCnt="0"/>
      <dgm:spPr/>
    </dgm:pt>
    <dgm:pt modelId="{DD9DC955-3EA0-48D7-AC94-6AAD339A8CD3}" type="pres">
      <dgm:prSet presAssocID="{D8C9AD0B-72DE-4280-87DD-1CB003BC0D09}" presName="horz2" presStyleCnt="0"/>
      <dgm:spPr/>
    </dgm:pt>
    <dgm:pt modelId="{8FB967AA-4C4F-4293-A345-F7774F48AB20}" type="pres">
      <dgm:prSet presAssocID="{D8C9AD0B-72DE-4280-87DD-1CB003BC0D09}" presName="horzSpace2" presStyleCnt="0"/>
      <dgm:spPr/>
    </dgm:pt>
    <dgm:pt modelId="{78042FC2-8218-472D-B4B3-588A32290B82}" type="pres">
      <dgm:prSet presAssocID="{D8C9AD0B-72DE-4280-87DD-1CB003BC0D09}" presName="tx2" presStyleLbl="revTx" presStyleIdx="1" presStyleCnt="6"/>
      <dgm:spPr/>
      <dgm:t>
        <a:bodyPr/>
        <a:lstStyle/>
        <a:p>
          <a:endParaRPr lang="en-IN"/>
        </a:p>
      </dgm:t>
    </dgm:pt>
    <dgm:pt modelId="{44D93497-19EF-413A-9F05-BE34BE2C323E}" type="pres">
      <dgm:prSet presAssocID="{D8C9AD0B-72DE-4280-87DD-1CB003BC0D09}" presName="vert2" presStyleCnt="0"/>
      <dgm:spPr/>
    </dgm:pt>
    <dgm:pt modelId="{C36F30DF-B599-47D3-8285-1B1DE8124C1C}" type="pres">
      <dgm:prSet presAssocID="{D8C9AD0B-72DE-4280-87DD-1CB003BC0D09}" presName="thinLine2b" presStyleLbl="callout" presStyleIdx="0" presStyleCnt="5"/>
      <dgm:spPr/>
    </dgm:pt>
    <dgm:pt modelId="{CFF58ED8-196D-41C4-9EA6-3A2DFF75DBF9}" type="pres">
      <dgm:prSet presAssocID="{D8C9AD0B-72DE-4280-87DD-1CB003BC0D09}" presName="vertSpace2b" presStyleCnt="0"/>
      <dgm:spPr/>
    </dgm:pt>
    <dgm:pt modelId="{751849B7-7BF5-4965-8ED2-D38C30275FF0}" type="pres">
      <dgm:prSet presAssocID="{378926FA-B94C-45D7-9E10-05F1FBA5132B}" presName="horz2" presStyleCnt="0"/>
      <dgm:spPr/>
    </dgm:pt>
    <dgm:pt modelId="{75EB220A-3180-4BCC-A90A-7E682AF23315}" type="pres">
      <dgm:prSet presAssocID="{378926FA-B94C-45D7-9E10-05F1FBA5132B}" presName="horzSpace2" presStyleCnt="0"/>
      <dgm:spPr/>
    </dgm:pt>
    <dgm:pt modelId="{F6A668B7-256C-49D6-BE34-205C201A5893}" type="pres">
      <dgm:prSet presAssocID="{378926FA-B94C-45D7-9E10-05F1FBA5132B}" presName="tx2" presStyleLbl="revTx" presStyleIdx="2" presStyleCnt="6"/>
      <dgm:spPr/>
      <dgm:t>
        <a:bodyPr/>
        <a:lstStyle/>
        <a:p>
          <a:endParaRPr lang="en-IN"/>
        </a:p>
      </dgm:t>
    </dgm:pt>
    <dgm:pt modelId="{22F8EB68-AA53-4EF2-8B20-5129A7A36C0E}" type="pres">
      <dgm:prSet presAssocID="{378926FA-B94C-45D7-9E10-05F1FBA5132B}" presName="vert2" presStyleCnt="0"/>
      <dgm:spPr/>
    </dgm:pt>
    <dgm:pt modelId="{CF3277F0-4847-417A-BC39-D004E364AF1C}" type="pres">
      <dgm:prSet presAssocID="{378926FA-B94C-45D7-9E10-05F1FBA5132B}" presName="thinLine2b" presStyleLbl="callout" presStyleIdx="1" presStyleCnt="5"/>
      <dgm:spPr/>
    </dgm:pt>
    <dgm:pt modelId="{BFDE5473-DF90-445E-9521-BDACAE5FEF34}" type="pres">
      <dgm:prSet presAssocID="{378926FA-B94C-45D7-9E10-05F1FBA5132B}" presName="vertSpace2b" presStyleCnt="0"/>
      <dgm:spPr/>
    </dgm:pt>
    <dgm:pt modelId="{8B9BCAD6-6633-4862-A66F-2215BA6892F5}" type="pres">
      <dgm:prSet presAssocID="{5A06DC4D-FA3E-428A-863A-E8CE0B5144F3}" presName="horz2" presStyleCnt="0"/>
      <dgm:spPr/>
    </dgm:pt>
    <dgm:pt modelId="{6BFB6B11-DEC7-4BF5-BA68-61EAF574F997}" type="pres">
      <dgm:prSet presAssocID="{5A06DC4D-FA3E-428A-863A-E8CE0B5144F3}" presName="horzSpace2" presStyleCnt="0"/>
      <dgm:spPr/>
    </dgm:pt>
    <dgm:pt modelId="{63545F9E-B8A0-4C96-AB30-1315E0468875}" type="pres">
      <dgm:prSet presAssocID="{5A06DC4D-FA3E-428A-863A-E8CE0B5144F3}" presName="tx2" presStyleLbl="revTx" presStyleIdx="3" presStyleCnt="6"/>
      <dgm:spPr/>
      <dgm:t>
        <a:bodyPr/>
        <a:lstStyle/>
        <a:p>
          <a:endParaRPr lang="en-IN"/>
        </a:p>
      </dgm:t>
    </dgm:pt>
    <dgm:pt modelId="{C9EBB308-D0ED-4B6C-9ABC-AC0BD7DAADC2}" type="pres">
      <dgm:prSet presAssocID="{5A06DC4D-FA3E-428A-863A-E8CE0B5144F3}" presName="vert2" presStyleCnt="0"/>
      <dgm:spPr/>
    </dgm:pt>
    <dgm:pt modelId="{EFCD982A-39C9-48FA-AF6B-AA0D750C5D83}" type="pres">
      <dgm:prSet presAssocID="{5A06DC4D-FA3E-428A-863A-E8CE0B5144F3}" presName="thinLine2b" presStyleLbl="callout" presStyleIdx="2" presStyleCnt="5"/>
      <dgm:spPr/>
    </dgm:pt>
    <dgm:pt modelId="{1BF9D28C-6B31-4F9D-8ED1-1FEF21975132}" type="pres">
      <dgm:prSet presAssocID="{5A06DC4D-FA3E-428A-863A-E8CE0B5144F3}" presName="vertSpace2b" presStyleCnt="0"/>
      <dgm:spPr/>
    </dgm:pt>
    <dgm:pt modelId="{06466DC8-7A48-4914-98D9-6E39E9A41FF3}" type="pres">
      <dgm:prSet presAssocID="{F4B95D54-5D1F-40AD-AEC9-BE4285EB204A}" presName="horz2" presStyleCnt="0"/>
      <dgm:spPr/>
    </dgm:pt>
    <dgm:pt modelId="{465A1755-0DB3-4779-B6CF-695E3F37BBC5}" type="pres">
      <dgm:prSet presAssocID="{F4B95D54-5D1F-40AD-AEC9-BE4285EB204A}" presName="horzSpace2" presStyleCnt="0"/>
      <dgm:spPr/>
    </dgm:pt>
    <dgm:pt modelId="{319FE3D2-502A-422C-8565-E34841F1DFB1}" type="pres">
      <dgm:prSet presAssocID="{F4B95D54-5D1F-40AD-AEC9-BE4285EB204A}" presName="tx2" presStyleLbl="revTx" presStyleIdx="4" presStyleCnt="6"/>
      <dgm:spPr/>
      <dgm:t>
        <a:bodyPr/>
        <a:lstStyle/>
        <a:p>
          <a:endParaRPr lang="en-IN"/>
        </a:p>
      </dgm:t>
    </dgm:pt>
    <dgm:pt modelId="{099E373B-1B0D-410E-AC92-B07BFCC1E557}" type="pres">
      <dgm:prSet presAssocID="{F4B95D54-5D1F-40AD-AEC9-BE4285EB204A}" presName="vert2" presStyleCnt="0"/>
      <dgm:spPr/>
    </dgm:pt>
    <dgm:pt modelId="{CA4C2B40-448E-4404-9E8F-3B27110E1731}" type="pres">
      <dgm:prSet presAssocID="{F4B95D54-5D1F-40AD-AEC9-BE4285EB204A}" presName="thinLine2b" presStyleLbl="callout" presStyleIdx="3" presStyleCnt="5"/>
      <dgm:spPr/>
    </dgm:pt>
    <dgm:pt modelId="{9C76657F-F852-4941-BEBA-3128ABED6C2E}" type="pres">
      <dgm:prSet presAssocID="{F4B95D54-5D1F-40AD-AEC9-BE4285EB204A}" presName="vertSpace2b" presStyleCnt="0"/>
      <dgm:spPr/>
    </dgm:pt>
    <dgm:pt modelId="{7AE91AF8-2724-4BD6-B6D7-0F195DD8C8FD}" type="pres">
      <dgm:prSet presAssocID="{B1CB8E5B-121D-453D-979F-02F790121248}" presName="horz2" presStyleCnt="0"/>
      <dgm:spPr/>
    </dgm:pt>
    <dgm:pt modelId="{AB5578DE-84F0-4B9A-966F-0850BD783227}" type="pres">
      <dgm:prSet presAssocID="{B1CB8E5B-121D-453D-979F-02F790121248}" presName="horzSpace2" presStyleCnt="0"/>
      <dgm:spPr/>
    </dgm:pt>
    <dgm:pt modelId="{33046C34-746F-4A6F-A3B9-52E2A9413830}" type="pres">
      <dgm:prSet presAssocID="{B1CB8E5B-121D-453D-979F-02F790121248}" presName="tx2" presStyleLbl="revTx" presStyleIdx="5" presStyleCnt="6"/>
      <dgm:spPr/>
      <dgm:t>
        <a:bodyPr/>
        <a:lstStyle/>
        <a:p>
          <a:endParaRPr lang="en-IN"/>
        </a:p>
      </dgm:t>
    </dgm:pt>
    <dgm:pt modelId="{CA0D5A6A-C6B6-4E7F-B737-926F2865807E}" type="pres">
      <dgm:prSet presAssocID="{B1CB8E5B-121D-453D-979F-02F790121248}" presName="vert2" presStyleCnt="0"/>
      <dgm:spPr/>
    </dgm:pt>
    <dgm:pt modelId="{3B88686D-97A7-4189-8BF8-B4CC0738DE12}" type="pres">
      <dgm:prSet presAssocID="{B1CB8E5B-121D-453D-979F-02F790121248}" presName="thinLine2b" presStyleLbl="callout" presStyleIdx="4" presStyleCnt="5"/>
      <dgm:spPr/>
    </dgm:pt>
    <dgm:pt modelId="{D486A07E-372D-4D3B-A811-EB56DB3A20F9}" type="pres">
      <dgm:prSet presAssocID="{B1CB8E5B-121D-453D-979F-02F790121248}" presName="vertSpace2b" presStyleCnt="0"/>
      <dgm:spPr/>
    </dgm:pt>
  </dgm:ptLst>
  <dgm:cxnLst>
    <dgm:cxn modelId="{88FF868C-B5B7-4B72-BCD1-DDD5813163BE}" type="presOf" srcId="{D8C9AD0B-72DE-4280-87DD-1CB003BC0D09}" destId="{78042FC2-8218-472D-B4B3-588A32290B82}" srcOrd="0" destOrd="0" presId="urn:microsoft.com/office/officeart/2008/layout/LinedList"/>
    <dgm:cxn modelId="{DF728DC1-DDFE-4637-AED4-F310FE6E40E8}" srcId="{3D5DC904-0826-425F-8861-EF7E07F34157}" destId="{5A06DC4D-FA3E-428A-863A-E8CE0B5144F3}" srcOrd="2" destOrd="0" parTransId="{D44BC320-C0ED-4906-8213-AB107BAA1BAB}" sibTransId="{68C45DD8-2C3F-427B-863E-709D12A62C2C}"/>
    <dgm:cxn modelId="{772A420F-590D-40B2-9A17-BF2E3A26A353}" type="presOf" srcId="{CD671EA4-7E74-46C3-9A61-ACC4B9D43160}" destId="{50BD3813-E245-4F20-B913-5E8298360C4D}" srcOrd="0" destOrd="0" presId="urn:microsoft.com/office/officeart/2008/layout/LinedList"/>
    <dgm:cxn modelId="{64EF242D-73FA-4809-871D-1A5D7B899171}" srcId="{CD671EA4-7E74-46C3-9A61-ACC4B9D43160}" destId="{3D5DC904-0826-425F-8861-EF7E07F34157}" srcOrd="0" destOrd="0" parTransId="{BA1D06A8-5ECA-4272-B8B2-265CFF053605}" sibTransId="{282097CE-A26B-48B0-AB6C-6FDCE167E52C}"/>
    <dgm:cxn modelId="{87B449E1-E732-4768-B3D3-A34DF23E50CB}" type="presOf" srcId="{378926FA-B94C-45D7-9E10-05F1FBA5132B}" destId="{F6A668B7-256C-49D6-BE34-205C201A5893}" srcOrd="0" destOrd="0" presId="urn:microsoft.com/office/officeart/2008/layout/LinedList"/>
    <dgm:cxn modelId="{20CB491E-24B0-4C3B-9236-C695B71E83D6}" srcId="{3D5DC904-0826-425F-8861-EF7E07F34157}" destId="{F4B95D54-5D1F-40AD-AEC9-BE4285EB204A}" srcOrd="3" destOrd="0" parTransId="{82C8DEEF-8670-4BAF-8808-18CD7C5F89D1}" sibTransId="{E8F45B37-0C95-421E-B08A-1CB57AB55CB2}"/>
    <dgm:cxn modelId="{F6A6ACA1-D400-4385-A22A-73C6D55F0A24}" type="presOf" srcId="{B1CB8E5B-121D-453D-979F-02F790121248}" destId="{33046C34-746F-4A6F-A3B9-52E2A9413830}" srcOrd="0" destOrd="0" presId="urn:microsoft.com/office/officeart/2008/layout/LinedList"/>
    <dgm:cxn modelId="{598A18F1-8A31-4579-B270-A9F63CF1C9FB}" srcId="{3D5DC904-0826-425F-8861-EF7E07F34157}" destId="{378926FA-B94C-45D7-9E10-05F1FBA5132B}" srcOrd="1" destOrd="0" parTransId="{2024E4A1-885F-4B56-8DA5-F51589ACC6C9}" sibTransId="{A74446BA-CD2D-4C29-959A-DDE6731874C2}"/>
    <dgm:cxn modelId="{F988BEE7-CD3B-41F8-A60C-494C56E121A3}" srcId="{3D5DC904-0826-425F-8861-EF7E07F34157}" destId="{D8C9AD0B-72DE-4280-87DD-1CB003BC0D09}" srcOrd="0" destOrd="0" parTransId="{9A976B79-7F33-45CD-AEA5-7CD03C5A8A65}" sibTransId="{F9F315C4-91D4-4109-82CF-F71C7136AED7}"/>
    <dgm:cxn modelId="{96BED6AF-8B52-4C44-9159-628D3A4F4AD6}" type="presOf" srcId="{5A06DC4D-FA3E-428A-863A-E8CE0B5144F3}" destId="{63545F9E-B8A0-4C96-AB30-1315E0468875}" srcOrd="0" destOrd="0" presId="urn:microsoft.com/office/officeart/2008/layout/LinedList"/>
    <dgm:cxn modelId="{2E808097-0F31-4925-9529-159DF716C153}" type="presOf" srcId="{F4B95D54-5D1F-40AD-AEC9-BE4285EB204A}" destId="{319FE3D2-502A-422C-8565-E34841F1DFB1}" srcOrd="0" destOrd="0" presId="urn:microsoft.com/office/officeart/2008/layout/LinedList"/>
    <dgm:cxn modelId="{7801D7F0-62EC-498A-AE69-8E94C4EE8F29}" srcId="{3D5DC904-0826-425F-8861-EF7E07F34157}" destId="{B1CB8E5B-121D-453D-979F-02F790121248}" srcOrd="4" destOrd="0" parTransId="{A2F23ED8-400D-4F67-97F6-07E8B6E23FDF}" sibTransId="{E2EB81B0-3703-4475-B806-19F628F17CBC}"/>
    <dgm:cxn modelId="{EAED5489-AD13-487E-B08F-FA25DF1B7DA6}" type="presOf" srcId="{3D5DC904-0826-425F-8861-EF7E07F34157}" destId="{8740D97F-084A-4A7E-9A41-72CFCA50B89C}" srcOrd="0" destOrd="0" presId="urn:microsoft.com/office/officeart/2008/layout/LinedList"/>
    <dgm:cxn modelId="{7BC1D612-80E6-46EF-93C6-5432E48F439F}" type="presParOf" srcId="{50BD3813-E245-4F20-B913-5E8298360C4D}" destId="{01C7FC16-AF3A-4D68-B46B-9EF67F12C276}" srcOrd="0" destOrd="0" presId="urn:microsoft.com/office/officeart/2008/layout/LinedList"/>
    <dgm:cxn modelId="{31F40C30-F3E1-4A09-BF37-D29BA04E9BC9}" type="presParOf" srcId="{50BD3813-E245-4F20-B913-5E8298360C4D}" destId="{80A94135-3F21-4E2C-8198-319A823A4A50}" srcOrd="1" destOrd="0" presId="urn:microsoft.com/office/officeart/2008/layout/LinedList"/>
    <dgm:cxn modelId="{C966675D-9A5E-4C67-825A-5D99209A40FC}" type="presParOf" srcId="{80A94135-3F21-4E2C-8198-319A823A4A50}" destId="{8740D97F-084A-4A7E-9A41-72CFCA50B89C}" srcOrd="0" destOrd="0" presId="urn:microsoft.com/office/officeart/2008/layout/LinedList"/>
    <dgm:cxn modelId="{13C6C15C-D4A7-4945-B53B-E2FE8D21DD50}" type="presParOf" srcId="{80A94135-3F21-4E2C-8198-319A823A4A50}" destId="{74145DF3-F9B4-4903-BEA4-1DF443139440}" srcOrd="1" destOrd="0" presId="urn:microsoft.com/office/officeart/2008/layout/LinedList"/>
    <dgm:cxn modelId="{9C5282C8-C78C-49BB-9B07-793A5C136478}" type="presParOf" srcId="{74145DF3-F9B4-4903-BEA4-1DF443139440}" destId="{6281360D-3CB1-46D3-B6A0-00553E714FC0}" srcOrd="0" destOrd="0" presId="urn:microsoft.com/office/officeart/2008/layout/LinedList"/>
    <dgm:cxn modelId="{9475E4D7-DB59-4228-B146-305ABE028221}" type="presParOf" srcId="{74145DF3-F9B4-4903-BEA4-1DF443139440}" destId="{DD9DC955-3EA0-48D7-AC94-6AAD339A8CD3}" srcOrd="1" destOrd="0" presId="urn:microsoft.com/office/officeart/2008/layout/LinedList"/>
    <dgm:cxn modelId="{45488819-74E0-48BE-B0AC-3FFDD1DDF1BE}" type="presParOf" srcId="{DD9DC955-3EA0-48D7-AC94-6AAD339A8CD3}" destId="{8FB967AA-4C4F-4293-A345-F7774F48AB20}" srcOrd="0" destOrd="0" presId="urn:microsoft.com/office/officeart/2008/layout/LinedList"/>
    <dgm:cxn modelId="{E8F1CF2B-8977-4FF0-9D6C-3F2F601C6A80}" type="presParOf" srcId="{DD9DC955-3EA0-48D7-AC94-6AAD339A8CD3}" destId="{78042FC2-8218-472D-B4B3-588A32290B82}" srcOrd="1" destOrd="0" presId="urn:microsoft.com/office/officeart/2008/layout/LinedList"/>
    <dgm:cxn modelId="{0579DC25-2C9A-4758-B160-F59C454C4FC8}" type="presParOf" srcId="{DD9DC955-3EA0-48D7-AC94-6AAD339A8CD3}" destId="{44D93497-19EF-413A-9F05-BE34BE2C323E}" srcOrd="2" destOrd="0" presId="urn:microsoft.com/office/officeart/2008/layout/LinedList"/>
    <dgm:cxn modelId="{83012475-1099-4056-A5B0-EE781AB9F9DC}" type="presParOf" srcId="{74145DF3-F9B4-4903-BEA4-1DF443139440}" destId="{C36F30DF-B599-47D3-8285-1B1DE8124C1C}" srcOrd="2" destOrd="0" presId="urn:microsoft.com/office/officeart/2008/layout/LinedList"/>
    <dgm:cxn modelId="{706699AF-19C2-44C3-BE3F-5D08ABF799AB}" type="presParOf" srcId="{74145DF3-F9B4-4903-BEA4-1DF443139440}" destId="{CFF58ED8-196D-41C4-9EA6-3A2DFF75DBF9}" srcOrd="3" destOrd="0" presId="urn:microsoft.com/office/officeart/2008/layout/LinedList"/>
    <dgm:cxn modelId="{3B426482-A534-4507-B05A-B116C5B6F683}" type="presParOf" srcId="{74145DF3-F9B4-4903-BEA4-1DF443139440}" destId="{751849B7-7BF5-4965-8ED2-D38C30275FF0}" srcOrd="4" destOrd="0" presId="urn:microsoft.com/office/officeart/2008/layout/LinedList"/>
    <dgm:cxn modelId="{31B6DC04-BB49-4704-8A13-35244E267A60}" type="presParOf" srcId="{751849B7-7BF5-4965-8ED2-D38C30275FF0}" destId="{75EB220A-3180-4BCC-A90A-7E682AF23315}" srcOrd="0" destOrd="0" presId="urn:microsoft.com/office/officeart/2008/layout/LinedList"/>
    <dgm:cxn modelId="{1DFC3758-784C-4BFF-A900-E3F879F68526}" type="presParOf" srcId="{751849B7-7BF5-4965-8ED2-D38C30275FF0}" destId="{F6A668B7-256C-49D6-BE34-205C201A5893}" srcOrd="1" destOrd="0" presId="urn:microsoft.com/office/officeart/2008/layout/LinedList"/>
    <dgm:cxn modelId="{2B55409E-8F69-4F2F-8880-FC1F4C5D158B}" type="presParOf" srcId="{751849B7-7BF5-4965-8ED2-D38C30275FF0}" destId="{22F8EB68-AA53-4EF2-8B20-5129A7A36C0E}" srcOrd="2" destOrd="0" presId="urn:microsoft.com/office/officeart/2008/layout/LinedList"/>
    <dgm:cxn modelId="{2D20D416-C244-4652-A54E-C9C3F43745AF}" type="presParOf" srcId="{74145DF3-F9B4-4903-BEA4-1DF443139440}" destId="{CF3277F0-4847-417A-BC39-D004E364AF1C}" srcOrd="5" destOrd="0" presId="urn:microsoft.com/office/officeart/2008/layout/LinedList"/>
    <dgm:cxn modelId="{0C7F9BD9-5362-429A-B445-115759B6EC6A}" type="presParOf" srcId="{74145DF3-F9B4-4903-BEA4-1DF443139440}" destId="{BFDE5473-DF90-445E-9521-BDACAE5FEF34}" srcOrd="6" destOrd="0" presId="urn:microsoft.com/office/officeart/2008/layout/LinedList"/>
    <dgm:cxn modelId="{F4391291-C6F0-43ED-A457-90D25A4C332B}" type="presParOf" srcId="{74145DF3-F9B4-4903-BEA4-1DF443139440}" destId="{8B9BCAD6-6633-4862-A66F-2215BA6892F5}" srcOrd="7" destOrd="0" presId="urn:microsoft.com/office/officeart/2008/layout/LinedList"/>
    <dgm:cxn modelId="{03AB61EB-F53B-4C05-A28B-5E75C6DA396B}" type="presParOf" srcId="{8B9BCAD6-6633-4862-A66F-2215BA6892F5}" destId="{6BFB6B11-DEC7-4BF5-BA68-61EAF574F997}" srcOrd="0" destOrd="0" presId="urn:microsoft.com/office/officeart/2008/layout/LinedList"/>
    <dgm:cxn modelId="{3F795928-B5AA-4717-827D-66E85CDE3DAC}" type="presParOf" srcId="{8B9BCAD6-6633-4862-A66F-2215BA6892F5}" destId="{63545F9E-B8A0-4C96-AB30-1315E0468875}" srcOrd="1" destOrd="0" presId="urn:microsoft.com/office/officeart/2008/layout/LinedList"/>
    <dgm:cxn modelId="{FD40DB61-E3B0-4672-BA14-0DD223D3DD16}" type="presParOf" srcId="{8B9BCAD6-6633-4862-A66F-2215BA6892F5}" destId="{C9EBB308-D0ED-4B6C-9ABC-AC0BD7DAADC2}" srcOrd="2" destOrd="0" presId="urn:microsoft.com/office/officeart/2008/layout/LinedList"/>
    <dgm:cxn modelId="{4CD485BD-4584-4B18-86CE-FEA736B47306}" type="presParOf" srcId="{74145DF3-F9B4-4903-BEA4-1DF443139440}" destId="{EFCD982A-39C9-48FA-AF6B-AA0D750C5D83}" srcOrd="8" destOrd="0" presId="urn:microsoft.com/office/officeart/2008/layout/LinedList"/>
    <dgm:cxn modelId="{4F21D553-D55E-4067-8B83-99CF05917D77}" type="presParOf" srcId="{74145DF3-F9B4-4903-BEA4-1DF443139440}" destId="{1BF9D28C-6B31-4F9D-8ED1-1FEF21975132}" srcOrd="9" destOrd="0" presId="urn:microsoft.com/office/officeart/2008/layout/LinedList"/>
    <dgm:cxn modelId="{1682DB60-8949-4DD6-8A26-08775D38085B}" type="presParOf" srcId="{74145DF3-F9B4-4903-BEA4-1DF443139440}" destId="{06466DC8-7A48-4914-98D9-6E39E9A41FF3}" srcOrd="10" destOrd="0" presId="urn:microsoft.com/office/officeart/2008/layout/LinedList"/>
    <dgm:cxn modelId="{0C0429A2-5658-4AF1-9BFB-56469BD95BF0}" type="presParOf" srcId="{06466DC8-7A48-4914-98D9-6E39E9A41FF3}" destId="{465A1755-0DB3-4779-B6CF-695E3F37BBC5}" srcOrd="0" destOrd="0" presId="urn:microsoft.com/office/officeart/2008/layout/LinedList"/>
    <dgm:cxn modelId="{99610E41-D632-45D7-BA6A-A39652B1F954}" type="presParOf" srcId="{06466DC8-7A48-4914-98D9-6E39E9A41FF3}" destId="{319FE3D2-502A-422C-8565-E34841F1DFB1}" srcOrd="1" destOrd="0" presId="urn:microsoft.com/office/officeart/2008/layout/LinedList"/>
    <dgm:cxn modelId="{64C3B610-9567-4D4F-8548-ACD2AE57CF37}" type="presParOf" srcId="{06466DC8-7A48-4914-98D9-6E39E9A41FF3}" destId="{099E373B-1B0D-410E-AC92-B07BFCC1E557}" srcOrd="2" destOrd="0" presId="urn:microsoft.com/office/officeart/2008/layout/LinedList"/>
    <dgm:cxn modelId="{8FB9E635-2C7E-4626-AB4C-F4C7439AD6F3}" type="presParOf" srcId="{74145DF3-F9B4-4903-BEA4-1DF443139440}" destId="{CA4C2B40-448E-4404-9E8F-3B27110E1731}" srcOrd="11" destOrd="0" presId="urn:microsoft.com/office/officeart/2008/layout/LinedList"/>
    <dgm:cxn modelId="{79B5497B-2D38-48F1-A7A4-A155E8BAE852}" type="presParOf" srcId="{74145DF3-F9B4-4903-BEA4-1DF443139440}" destId="{9C76657F-F852-4941-BEBA-3128ABED6C2E}" srcOrd="12" destOrd="0" presId="urn:microsoft.com/office/officeart/2008/layout/LinedList"/>
    <dgm:cxn modelId="{77CAB498-DCAD-4508-948D-6B63435124CD}" type="presParOf" srcId="{74145DF3-F9B4-4903-BEA4-1DF443139440}" destId="{7AE91AF8-2724-4BD6-B6D7-0F195DD8C8FD}" srcOrd="13" destOrd="0" presId="urn:microsoft.com/office/officeart/2008/layout/LinedList"/>
    <dgm:cxn modelId="{324FFCE7-2D58-46DC-8D26-60F684095267}" type="presParOf" srcId="{7AE91AF8-2724-4BD6-B6D7-0F195DD8C8FD}" destId="{AB5578DE-84F0-4B9A-966F-0850BD783227}" srcOrd="0" destOrd="0" presId="urn:microsoft.com/office/officeart/2008/layout/LinedList"/>
    <dgm:cxn modelId="{578A75D9-1688-455F-B732-681667BB73D0}" type="presParOf" srcId="{7AE91AF8-2724-4BD6-B6D7-0F195DD8C8FD}" destId="{33046C34-746F-4A6F-A3B9-52E2A9413830}" srcOrd="1" destOrd="0" presId="urn:microsoft.com/office/officeart/2008/layout/LinedList"/>
    <dgm:cxn modelId="{FD54CF0B-64C7-441A-9865-10917800CF00}" type="presParOf" srcId="{7AE91AF8-2724-4BD6-B6D7-0F195DD8C8FD}" destId="{CA0D5A6A-C6B6-4E7F-B737-926F2865807E}" srcOrd="2" destOrd="0" presId="urn:microsoft.com/office/officeart/2008/layout/LinedList"/>
    <dgm:cxn modelId="{35C72EA5-93A5-4FC7-A4BA-C67C3643D77D}" type="presParOf" srcId="{74145DF3-F9B4-4903-BEA4-1DF443139440}" destId="{3B88686D-97A7-4189-8BF8-B4CC0738DE12}" srcOrd="14" destOrd="0" presId="urn:microsoft.com/office/officeart/2008/layout/LinedList"/>
    <dgm:cxn modelId="{CFC26DCA-1DA9-4CBC-A4F4-377ED8F426B2}" type="presParOf" srcId="{74145DF3-F9B4-4903-BEA4-1DF443139440}" destId="{D486A07E-372D-4D3B-A811-EB56DB3A20F9}" srcOrd="15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530D63-F06C-4C12-B116-CE94E18D17BC}">
      <dsp:nvSpPr>
        <dsp:cNvPr id="0" name=""/>
        <dsp:cNvSpPr/>
      </dsp:nvSpPr>
      <dsp:spPr>
        <a:xfrm>
          <a:off x="1828799" y="50799"/>
          <a:ext cx="2438400" cy="2438400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200" b="1" i="1" kern="1200" dirty="0" smtClean="0"/>
            <a:t>Fractured  </a:t>
          </a:r>
          <a:endParaRPr lang="en-IN" sz="2200" b="1" i="1" kern="1200" dirty="0"/>
        </a:p>
      </dsp:txBody>
      <dsp:txXfrm>
        <a:off x="2153920" y="477519"/>
        <a:ext cx="1788160" cy="1097280"/>
      </dsp:txXfrm>
    </dsp:sp>
    <dsp:sp modelId="{46A2E9A7-72AF-48D8-A086-B1C50AC5EA77}">
      <dsp:nvSpPr>
        <dsp:cNvPr id="0" name=""/>
        <dsp:cNvSpPr/>
      </dsp:nvSpPr>
      <dsp:spPr>
        <a:xfrm>
          <a:off x="2708656" y="1574800"/>
          <a:ext cx="2438400" cy="2438400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alpha val="50000"/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alpha val="50000"/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200" b="1" i="1" kern="1200" smtClean="0"/>
            <a:t>Severe caries involvement</a:t>
          </a:r>
          <a:endParaRPr lang="en-IN" sz="2200" b="1" i="1" kern="1200" dirty="0"/>
        </a:p>
      </dsp:txBody>
      <dsp:txXfrm>
        <a:off x="3454400" y="2204720"/>
        <a:ext cx="1463040" cy="1341120"/>
      </dsp:txXfrm>
    </dsp:sp>
    <dsp:sp modelId="{72EE1BAC-5087-4FF5-AE30-BC0442A5A015}">
      <dsp:nvSpPr>
        <dsp:cNvPr id="0" name=""/>
        <dsp:cNvSpPr/>
      </dsp:nvSpPr>
      <dsp:spPr>
        <a:xfrm>
          <a:off x="948943" y="1574800"/>
          <a:ext cx="2438400" cy="2438400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alpha val="50000"/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alpha val="50000"/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200" b="1" i="1" kern="1200" smtClean="0"/>
            <a:t>Existing restorative material</a:t>
          </a:r>
          <a:endParaRPr lang="en-IN" sz="2200" b="1" i="1" kern="1200" dirty="0"/>
        </a:p>
      </dsp:txBody>
      <dsp:txXfrm>
        <a:off x="1178560" y="2204720"/>
        <a:ext cx="1463040" cy="13411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18BC60-F3E0-47C6-9CD5-B55B10717367}">
      <dsp:nvSpPr>
        <dsp:cNvPr id="0" name=""/>
        <dsp:cNvSpPr/>
      </dsp:nvSpPr>
      <dsp:spPr>
        <a:xfrm>
          <a:off x="1600200" y="0"/>
          <a:ext cx="5638800" cy="5638800"/>
        </a:xfrm>
        <a:prstGeom prst="diamond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F3FB5C-711C-4821-9317-5ADB580795F8}">
      <dsp:nvSpPr>
        <dsp:cNvPr id="0" name=""/>
        <dsp:cNvSpPr/>
      </dsp:nvSpPr>
      <dsp:spPr>
        <a:xfrm>
          <a:off x="2135886" y="535685"/>
          <a:ext cx="2199132" cy="219913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900" b="1" i="1" kern="1200" smtClean="0">
              <a:solidFill>
                <a:schemeClr val="bg1"/>
              </a:solidFill>
            </a:rPr>
            <a:t>Definitive Final restoration</a:t>
          </a:r>
          <a:endParaRPr lang="en-IN" sz="2900" b="1" i="1" kern="1200">
            <a:solidFill>
              <a:schemeClr val="bg1"/>
            </a:solidFill>
          </a:endParaRPr>
        </a:p>
      </dsp:txBody>
      <dsp:txXfrm>
        <a:off x="2243239" y="643038"/>
        <a:ext cx="1984426" cy="1984426"/>
      </dsp:txXfrm>
    </dsp:sp>
    <dsp:sp modelId="{B60AA959-F7CA-474A-BC82-E157C1EC8C4E}">
      <dsp:nvSpPr>
        <dsp:cNvPr id="0" name=""/>
        <dsp:cNvSpPr/>
      </dsp:nvSpPr>
      <dsp:spPr>
        <a:xfrm>
          <a:off x="4504182" y="535685"/>
          <a:ext cx="2199132" cy="2199132"/>
        </a:xfrm>
        <a:prstGeom prst="round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900" b="1" i="1" kern="1200" smtClean="0">
              <a:solidFill>
                <a:schemeClr val="bg1"/>
              </a:solidFill>
            </a:rPr>
            <a:t>Foundation restoration</a:t>
          </a:r>
          <a:endParaRPr lang="en-IN" sz="2900" b="1" i="1" kern="1200">
            <a:solidFill>
              <a:schemeClr val="bg1"/>
            </a:solidFill>
          </a:endParaRPr>
        </a:p>
      </dsp:txBody>
      <dsp:txXfrm>
        <a:off x="4611535" y="643038"/>
        <a:ext cx="1984426" cy="1984426"/>
      </dsp:txXfrm>
    </dsp:sp>
    <dsp:sp modelId="{E6C066A1-43E5-4233-9F22-F72F207EF220}">
      <dsp:nvSpPr>
        <dsp:cNvPr id="0" name=""/>
        <dsp:cNvSpPr/>
      </dsp:nvSpPr>
      <dsp:spPr>
        <a:xfrm>
          <a:off x="2135886" y="2903982"/>
          <a:ext cx="2199132" cy="2199132"/>
        </a:xfrm>
        <a:prstGeom prst="round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900" b="1" i="1" kern="1200" dirty="0" smtClean="0">
              <a:solidFill>
                <a:schemeClr val="bg1"/>
              </a:solidFill>
            </a:rPr>
            <a:t>Control restoration</a:t>
          </a:r>
          <a:endParaRPr lang="en-IN" sz="2900" b="1" i="1" kern="1200" dirty="0">
            <a:solidFill>
              <a:schemeClr val="bg1"/>
            </a:solidFill>
          </a:endParaRPr>
        </a:p>
      </dsp:txBody>
      <dsp:txXfrm>
        <a:off x="2243239" y="3011335"/>
        <a:ext cx="1984426" cy="1984426"/>
      </dsp:txXfrm>
    </dsp:sp>
    <dsp:sp modelId="{700033E8-E1C0-415F-8F6A-7FC6D6F0FF8A}">
      <dsp:nvSpPr>
        <dsp:cNvPr id="0" name=""/>
        <dsp:cNvSpPr/>
      </dsp:nvSpPr>
      <dsp:spPr>
        <a:xfrm>
          <a:off x="4504182" y="2903982"/>
          <a:ext cx="2199132" cy="2199132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900" b="1" i="1" kern="1200" dirty="0" smtClean="0">
              <a:solidFill>
                <a:schemeClr val="bg1"/>
              </a:solidFill>
            </a:rPr>
            <a:t>Interim restoration</a:t>
          </a:r>
          <a:endParaRPr lang="en-IN" sz="2900" b="1" i="1" kern="1200" dirty="0">
            <a:solidFill>
              <a:schemeClr val="bg1"/>
            </a:solidFill>
          </a:endParaRPr>
        </a:p>
      </dsp:txBody>
      <dsp:txXfrm>
        <a:off x="4611535" y="3011335"/>
        <a:ext cx="1984426" cy="19844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46DCE7-DAFE-49A8-9B8B-DCA8DB04F249}">
      <dsp:nvSpPr>
        <dsp:cNvPr id="0" name=""/>
        <dsp:cNvSpPr/>
      </dsp:nvSpPr>
      <dsp:spPr>
        <a:xfrm>
          <a:off x="2669548" y="2590800"/>
          <a:ext cx="645834" cy="12306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22917" y="0"/>
              </a:lnTo>
              <a:lnTo>
                <a:pt x="322917" y="1230630"/>
              </a:lnTo>
              <a:lnTo>
                <a:pt x="645834" y="1230630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500" kern="1200"/>
        </a:p>
      </dsp:txBody>
      <dsp:txXfrm>
        <a:off x="2957720" y="3171369"/>
        <a:ext cx="69490" cy="69490"/>
      </dsp:txXfrm>
    </dsp:sp>
    <dsp:sp modelId="{2FA33447-6AAF-46B8-8838-116B6A2FE1B4}">
      <dsp:nvSpPr>
        <dsp:cNvPr id="0" name=""/>
        <dsp:cNvSpPr/>
      </dsp:nvSpPr>
      <dsp:spPr>
        <a:xfrm>
          <a:off x="2669548" y="2545080"/>
          <a:ext cx="64583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5834" y="45720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500" kern="1200"/>
        </a:p>
      </dsp:txBody>
      <dsp:txXfrm>
        <a:off x="2976319" y="2574654"/>
        <a:ext cx="32291" cy="32291"/>
      </dsp:txXfrm>
    </dsp:sp>
    <dsp:sp modelId="{583055C4-A880-4A3E-A9E8-EF19DA5F4068}">
      <dsp:nvSpPr>
        <dsp:cNvPr id="0" name=""/>
        <dsp:cNvSpPr/>
      </dsp:nvSpPr>
      <dsp:spPr>
        <a:xfrm>
          <a:off x="2669548" y="1360170"/>
          <a:ext cx="645834" cy="1230630"/>
        </a:xfrm>
        <a:custGeom>
          <a:avLst/>
          <a:gdLst/>
          <a:ahLst/>
          <a:cxnLst/>
          <a:rect l="0" t="0" r="0" b="0"/>
          <a:pathLst>
            <a:path>
              <a:moveTo>
                <a:pt x="0" y="1230630"/>
              </a:moveTo>
              <a:lnTo>
                <a:pt x="322917" y="1230630"/>
              </a:lnTo>
              <a:lnTo>
                <a:pt x="322917" y="0"/>
              </a:lnTo>
              <a:lnTo>
                <a:pt x="645834" y="0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500" kern="1200"/>
        </a:p>
      </dsp:txBody>
      <dsp:txXfrm>
        <a:off x="2957720" y="1940739"/>
        <a:ext cx="69490" cy="69490"/>
      </dsp:txXfrm>
    </dsp:sp>
    <dsp:sp modelId="{24713B9C-1F72-4452-897E-75225B512E2F}">
      <dsp:nvSpPr>
        <dsp:cNvPr id="0" name=""/>
        <dsp:cNvSpPr/>
      </dsp:nvSpPr>
      <dsp:spPr>
        <a:xfrm rot="16200000">
          <a:off x="-413503" y="2098548"/>
          <a:ext cx="5181600" cy="98450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6400" b="1" i="1" kern="1200" smtClean="0"/>
            <a:t>TYPES</a:t>
          </a:r>
          <a:endParaRPr lang="en-IN" sz="6400" b="1" i="1" kern="1200" dirty="0"/>
        </a:p>
      </dsp:txBody>
      <dsp:txXfrm>
        <a:off x="-413503" y="2098548"/>
        <a:ext cx="5181600" cy="984504"/>
      </dsp:txXfrm>
    </dsp:sp>
    <dsp:sp modelId="{EFD7D320-3541-4506-9D62-823B07E5E0BA}">
      <dsp:nvSpPr>
        <dsp:cNvPr id="0" name=""/>
        <dsp:cNvSpPr/>
      </dsp:nvSpPr>
      <dsp:spPr>
        <a:xfrm>
          <a:off x="3315382" y="867917"/>
          <a:ext cx="3229173" cy="98450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3300" b="1" i="1" kern="1200" dirty="0" smtClean="0"/>
            <a:t>Cemented pins</a:t>
          </a:r>
          <a:endParaRPr lang="en-IN" sz="3300" b="1" i="1" kern="1200" dirty="0"/>
        </a:p>
      </dsp:txBody>
      <dsp:txXfrm>
        <a:off x="3315382" y="867917"/>
        <a:ext cx="3229173" cy="984504"/>
      </dsp:txXfrm>
    </dsp:sp>
    <dsp:sp modelId="{58894A86-76AF-479D-8DA0-6123360CDCE9}">
      <dsp:nvSpPr>
        <dsp:cNvPr id="0" name=""/>
        <dsp:cNvSpPr/>
      </dsp:nvSpPr>
      <dsp:spPr>
        <a:xfrm>
          <a:off x="3315382" y="2098548"/>
          <a:ext cx="3229173" cy="98450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3300" b="1" i="1" kern="1200" smtClean="0"/>
            <a:t>Friction lock pins</a:t>
          </a:r>
          <a:endParaRPr lang="en-IN" sz="3300" b="1" i="1" kern="1200" dirty="0"/>
        </a:p>
      </dsp:txBody>
      <dsp:txXfrm>
        <a:off x="3315382" y="2098548"/>
        <a:ext cx="3229173" cy="984504"/>
      </dsp:txXfrm>
    </dsp:sp>
    <dsp:sp modelId="{B594E462-690F-4A14-896B-40ED4E548942}">
      <dsp:nvSpPr>
        <dsp:cNvPr id="0" name=""/>
        <dsp:cNvSpPr/>
      </dsp:nvSpPr>
      <dsp:spPr>
        <a:xfrm>
          <a:off x="3315382" y="3329178"/>
          <a:ext cx="3229173" cy="98450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3300" b="1" i="1" kern="1200" dirty="0" smtClean="0"/>
            <a:t>Self threaded pins</a:t>
          </a:r>
          <a:endParaRPr lang="en-IN" sz="3300" b="1" i="1" kern="1200" dirty="0"/>
        </a:p>
      </dsp:txBody>
      <dsp:txXfrm>
        <a:off x="3315382" y="3329178"/>
        <a:ext cx="3229173" cy="9845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B2DCB2-D555-45FE-B2A5-D6C5B4154F71}">
      <dsp:nvSpPr>
        <dsp:cNvPr id="0" name=""/>
        <dsp:cNvSpPr/>
      </dsp:nvSpPr>
      <dsp:spPr>
        <a:xfrm rot="5400000">
          <a:off x="2844360" y="279850"/>
          <a:ext cx="3023341" cy="322564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400" b="1" i="1" kern="1200" dirty="0" err="1" smtClean="0">
              <a:solidFill>
                <a:schemeClr val="bg1"/>
              </a:solidFill>
            </a:rPr>
            <a:t>Endodontically</a:t>
          </a:r>
          <a:r>
            <a:rPr lang="en-IN" sz="2400" b="1" i="1" kern="1200" dirty="0" smtClean="0">
              <a:solidFill>
                <a:schemeClr val="bg1"/>
              </a:solidFill>
            </a:rPr>
            <a:t> treated teeth</a:t>
          </a:r>
          <a:endParaRPr lang="en-IN" sz="2400" b="1" i="1" kern="1200" dirty="0">
            <a:solidFill>
              <a:schemeClr val="bg1"/>
            </a:solidFill>
          </a:endParaRPr>
        </a:p>
      </dsp:txBody>
      <dsp:txXfrm rot="-5400000">
        <a:off x="3280816" y="884891"/>
        <a:ext cx="2150429" cy="2015561"/>
      </dsp:txXfrm>
    </dsp:sp>
    <dsp:sp modelId="{1BE9162E-DB16-40B1-A82D-F5D57D324082}">
      <dsp:nvSpPr>
        <dsp:cNvPr id="0" name=""/>
        <dsp:cNvSpPr/>
      </dsp:nvSpPr>
      <dsp:spPr>
        <a:xfrm>
          <a:off x="6097407" y="1156791"/>
          <a:ext cx="2737476" cy="14717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400" b="1" i="1" kern="1200" dirty="0" smtClean="0">
              <a:solidFill>
                <a:srgbClr val="FFC000"/>
              </a:solidFill>
            </a:rPr>
            <a:t>Location of pin close to DEJ</a:t>
          </a:r>
          <a:endParaRPr lang="en-IN" sz="2400" b="1" i="1" kern="1200" dirty="0">
            <a:solidFill>
              <a:srgbClr val="FFC000"/>
            </a:solidFill>
          </a:endParaRPr>
        </a:p>
      </dsp:txBody>
      <dsp:txXfrm>
        <a:off x="6097407" y="1156791"/>
        <a:ext cx="2737476" cy="1471761"/>
      </dsp:txXfrm>
    </dsp:sp>
    <dsp:sp modelId="{946C6FCB-2BEC-4C73-BB18-ED839E4C8340}">
      <dsp:nvSpPr>
        <dsp:cNvPr id="0" name=""/>
        <dsp:cNvSpPr/>
      </dsp:nvSpPr>
      <dsp:spPr>
        <a:xfrm rot="5400000">
          <a:off x="450151" y="825645"/>
          <a:ext cx="2452935" cy="213405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3600" kern="1200"/>
        </a:p>
      </dsp:txBody>
      <dsp:txXfrm rot="-5400000">
        <a:off x="942149" y="1048453"/>
        <a:ext cx="1468939" cy="1688437"/>
      </dsp:txXfrm>
    </dsp:sp>
    <dsp:sp modelId="{63F155E0-923B-4C9E-ABC7-2EFF23B57E67}">
      <dsp:nvSpPr>
        <dsp:cNvPr id="0" name=""/>
        <dsp:cNvSpPr/>
      </dsp:nvSpPr>
      <dsp:spPr>
        <a:xfrm rot="5400000">
          <a:off x="2658545" y="3041910"/>
          <a:ext cx="3062539" cy="3045636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400" b="1" i="1" kern="1200" dirty="0" smtClean="0">
              <a:solidFill>
                <a:schemeClr val="bg1"/>
              </a:solidFill>
            </a:rPr>
            <a:t>U and L shaped pins in class IV</a:t>
          </a:r>
          <a:endParaRPr lang="en-IN" sz="2400" b="1" i="1" kern="1200" dirty="0">
            <a:solidFill>
              <a:schemeClr val="bg1"/>
            </a:solidFill>
          </a:endParaRPr>
        </a:p>
      </dsp:txBody>
      <dsp:txXfrm rot="-5400000">
        <a:off x="3173201" y="3542474"/>
        <a:ext cx="2033226" cy="2044509"/>
      </dsp:txXfrm>
    </dsp:sp>
    <dsp:sp modelId="{7345585E-E413-450D-8130-4E547C9CAC71}">
      <dsp:nvSpPr>
        <dsp:cNvPr id="0" name=""/>
        <dsp:cNvSpPr/>
      </dsp:nvSpPr>
      <dsp:spPr>
        <a:xfrm>
          <a:off x="2156" y="3581400"/>
          <a:ext cx="2657806" cy="19666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400" b="1" i="1" kern="1200" dirty="0" smtClean="0">
              <a:solidFill>
                <a:srgbClr val="FFC000"/>
              </a:solidFill>
            </a:rPr>
            <a:t>Highly mineralised dehydrated dentin, sclerotic dentin</a:t>
          </a:r>
          <a:endParaRPr lang="en-IN" sz="2400" b="1" i="1" kern="1200" dirty="0">
            <a:solidFill>
              <a:srgbClr val="FFC000"/>
            </a:solidFill>
          </a:endParaRPr>
        </a:p>
      </dsp:txBody>
      <dsp:txXfrm>
        <a:off x="2156" y="3581400"/>
        <a:ext cx="2657806" cy="1966655"/>
      </dsp:txXfrm>
    </dsp:sp>
    <dsp:sp modelId="{1FE13D80-41BD-48E7-BEDB-762068EE5C52}">
      <dsp:nvSpPr>
        <dsp:cNvPr id="0" name=""/>
        <dsp:cNvSpPr/>
      </dsp:nvSpPr>
      <dsp:spPr>
        <a:xfrm rot="5400000">
          <a:off x="5555561" y="3497701"/>
          <a:ext cx="2452935" cy="213405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3600" kern="1200"/>
        </a:p>
      </dsp:txBody>
      <dsp:txXfrm rot="-5400000">
        <a:off x="6047559" y="3720509"/>
        <a:ext cx="1468939" cy="168843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33F050-FA4E-4C72-B69B-86EC481D130A}">
      <dsp:nvSpPr>
        <dsp:cNvPr id="0" name=""/>
        <dsp:cNvSpPr/>
      </dsp:nvSpPr>
      <dsp:spPr>
        <a:xfrm>
          <a:off x="669" y="297973"/>
          <a:ext cx="2350740" cy="149272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15AA9A-A117-4488-BA09-7F4849F02367}">
      <dsp:nvSpPr>
        <dsp:cNvPr id="0" name=""/>
        <dsp:cNvSpPr/>
      </dsp:nvSpPr>
      <dsp:spPr>
        <a:xfrm>
          <a:off x="261863" y="546106"/>
          <a:ext cx="2350740" cy="14927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800" b="1" i="1" kern="1200" dirty="0" smtClean="0"/>
            <a:t>Gold plated stainless steel pins</a:t>
          </a:r>
          <a:endParaRPr lang="en-IN" sz="2800" b="1" i="1" kern="1200" dirty="0"/>
        </a:p>
      </dsp:txBody>
      <dsp:txXfrm>
        <a:off x="305583" y="589826"/>
        <a:ext cx="2263300" cy="1405280"/>
      </dsp:txXfrm>
    </dsp:sp>
    <dsp:sp modelId="{D18DC689-6760-4FAE-8F2A-EB7B5366E242}">
      <dsp:nvSpPr>
        <dsp:cNvPr id="0" name=""/>
        <dsp:cNvSpPr/>
      </dsp:nvSpPr>
      <dsp:spPr>
        <a:xfrm>
          <a:off x="2873796" y="297973"/>
          <a:ext cx="2350740" cy="149272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A4AAA9-E269-4B44-B374-41A99EC115AD}">
      <dsp:nvSpPr>
        <dsp:cNvPr id="0" name=""/>
        <dsp:cNvSpPr/>
      </dsp:nvSpPr>
      <dsp:spPr>
        <a:xfrm>
          <a:off x="3134990" y="546106"/>
          <a:ext cx="2350740" cy="14927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800" b="1" i="1" kern="1200" dirty="0" smtClean="0"/>
            <a:t>Titanium pins</a:t>
          </a:r>
          <a:endParaRPr lang="en-IN" sz="2800" b="1" i="1" kern="1200" dirty="0"/>
        </a:p>
      </dsp:txBody>
      <dsp:txXfrm>
        <a:off x="3178710" y="589826"/>
        <a:ext cx="2263300" cy="14052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9052E7-BDB5-4FE9-BB4B-3896DF6DC676}">
      <dsp:nvSpPr>
        <dsp:cNvPr id="0" name=""/>
        <dsp:cNvSpPr/>
      </dsp:nvSpPr>
      <dsp:spPr>
        <a:xfrm>
          <a:off x="2544" y="1009277"/>
          <a:ext cx="2553444" cy="2553444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40525" tIns="26670" rIns="14052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100" b="1" i="1" kern="1200" smtClean="0"/>
            <a:t>Versatality </a:t>
          </a:r>
          <a:endParaRPr lang="en-IN" sz="2100" b="1" i="1" kern="1200" dirty="0"/>
        </a:p>
      </dsp:txBody>
      <dsp:txXfrm>
        <a:off x="376487" y="1383220"/>
        <a:ext cx="1805558" cy="1805558"/>
      </dsp:txXfrm>
    </dsp:sp>
    <dsp:sp modelId="{F94F17BF-E2AA-41EE-A080-9DB58A2782D0}">
      <dsp:nvSpPr>
        <dsp:cNvPr id="0" name=""/>
        <dsp:cNvSpPr/>
      </dsp:nvSpPr>
      <dsp:spPr>
        <a:xfrm>
          <a:off x="2045300" y="1009277"/>
          <a:ext cx="2553444" cy="2553444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alpha val="50000"/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alpha val="50000"/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40525" tIns="26670" rIns="14052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100" b="1" i="1" kern="1200" smtClean="0"/>
            <a:t>Wide range of sizes </a:t>
          </a:r>
          <a:endParaRPr lang="en-IN" sz="2100" b="1" i="1" kern="1200" dirty="0"/>
        </a:p>
      </dsp:txBody>
      <dsp:txXfrm>
        <a:off x="2419243" y="1383220"/>
        <a:ext cx="1805558" cy="1805558"/>
      </dsp:txXfrm>
    </dsp:sp>
    <dsp:sp modelId="{52921DB6-C249-4457-9F04-33BA293189EF}">
      <dsp:nvSpPr>
        <dsp:cNvPr id="0" name=""/>
        <dsp:cNvSpPr/>
      </dsp:nvSpPr>
      <dsp:spPr>
        <a:xfrm>
          <a:off x="4088055" y="1009277"/>
          <a:ext cx="2553444" cy="2553444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alpha val="50000"/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alpha val="50000"/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40525" tIns="26670" rIns="14052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100" b="1" i="1" kern="1200" smtClean="0"/>
            <a:t>Color coding system</a:t>
          </a:r>
          <a:endParaRPr lang="en-IN" sz="2100" b="1" i="1" kern="1200" dirty="0"/>
        </a:p>
      </dsp:txBody>
      <dsp:txXfrm>
        <a:off x="4461998" y="1383220"/>
        <a:ext cx="1805558" cy="1805558"/>
      </dsp:txXfrm>
    </dsp:sp>
    <dsp:sp modelId="{E98FF83B-550B-4FAB-9786-60A30E77FD65}">
      <dsp:nvSpPr>
        <dsp:cNvPr id="0" name=""/>
        <dsp:cNvSpPr/>
      </dsp:nvSpPr>
      <dsp:spPr>
        <a:xfrm>
          <a:off x="6130810" y="1009277"/>
          <a:ext cx="2553444" cy="2553444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alpha val="50000"/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alpha val="50000"/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40525" tIns="26670" rIns="14052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100" b="1" i="1" kern="1200" dirty="0" smtClean="0"/>
            <a:t>Greater retentiveness</a:t>
          </a:r>
          <a:endParaRPr lang="en-IN" sz="2100" b="1" i="1" kern="1200" dirty="0"/>
        </a:p>
      </dsp:txBody>
      <dsp:txXfrm>
        <a:off x="6504753" y="1383220"/>
        <a:ext cx="1805558" cy="180555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BD5D1B-2EA4-4F06-BB3F-0FEA06D2B0B5}">
      <dsp:nvSpPr>
        <dsp:cNvPr id="0" name=""/>
        <dsp:cNvSpPr/>
      </dsp:nvSpPr>
      <dsp:spPr>
        <a:xfrm>
          <a:off x="2734930" y="1100903"/>
          <a:ext cx="3085504" cy="3085504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4400" b="1" i="1" kern="1200" smtClean="0"/>
            <a:t>FACTORS</a:t>
          </a:r>
          <a:endParaRPr lang="en-IN" sz="4400" b="1" i="1" kern="1200" dirty="0"/>
        </a:p>
      </dsp:txBody>
      <dsp:txXfrm>
        <a:off x="3186792" y="1552765"/>
        <a:ext cx="2181780" cy="2181780"/>
      </dsp:txXfrm>
    </dsp:sp>
    <dsp:sp modelId="{281EF86F-B39D-40D0-8D6F-C3B5319CE0DC}">
      <dsp:nvSpPr>
        <dsp:cNvPr id="0" name=""/>
        <dsp:cNvSpPr/>
      </dsp:nvSpPr>
      <dsp:spPr>
        <a:xfrm>
          <a:off x="2782400" y="-147298"/>
          <a:ext cx="2990563" cy="1563162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2483469"/>
                <a:satOff val="9953"/>
                <a:lumOff val="2157"/>
                <a:alphaOff val="0"/>
                <a:shade val="51000"/>
                <a:satMod val="130000"/>
              </a:schemeClr>
            </a:gs>
            <a:gs pos="80000">
              <a:schemeClr val="accent5">
                <a:alpha val="50000"/>
                <a:hueOff val="-2483469"/>
                <a:satOff val="9953"/>
                <a:lumOff val="2157"/>
                <a:alphaOff val="0"/>
                <a:shade val="93000"/>
                <a:satMod val="130000"/>
              </a:schemeClr>
            </a:gs>
            <a:gs pos="100000">
              <a:schemeClr val="accent5">
                <a:alpha val="50000"/>
                <a:hueOff val="-2483469"/>
                <a:satOff val="9953"/>
                <a:lumOff val="215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400" b="1" i="1" kern="1200" smtClean="0"/>
            <a:t>Amount of missing tooth structure</a:t>
          </a:r>
          <a:endParaRPr lang="en-IN" sz="2400" b="1" i="1" kern="1200" dirty="0"/>
        </a:p>
      </dsp:txBody>
      <dsp:txXfrm>
        <a:off x="3220358" y="81622"/>
        <a:ext cx="2114647" cy="1105322"/>
      </dsp:txXfrm>
    </dsp:sp>
    <dsp:sp modelId="{8844596A-3220-41B5-B2CD-864E2C85C5CB}">
      <dsp:nvSpPr>
        <dsp:cNvPr id="0" name=""/>
        <dsp:cNvSpPr/>
      </dsp:nvSpPr>
      <dsp:spPr>
        <a:xfrm>
          <a:off x="5567562" y="1757706"/>
          <a:ext cx="2563190" cy="1771897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alpha val="50000"/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alpha val="50000"/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400" b="1" i="1" kern="1200" smtClean="0"/>
            <a:t>Amount of dentin available</a:t>
          </a:r>
          <a:endParaRPr lang="en-IN" sz="2400" b="1" i="1" kern="1200" dirty="0"/>
        </a:p>
      </dsp:txBody>
      <dsp:txXfrm>
        <a:off x="5942932" y="2017194"/>
        <a:ext cx="1812450" cy="1252921"/>
      </dsp:txXfrm>
    </dsp:sp>
    <dsp:sp modelId="{51E88246-8760-42A9-BD50-EE37BB04D190}">
      <dsp:nvSpPr>
        <dsp:cNvPr id="0" name=""/>
        <dsp:cNvSpPr/>
      </dsp:nvSpPr>
      <dsp:spPr>
        <a:xfrm>
          <a:off x="2906083" y="3596158"/>
          <a:ext cx="2743198" cy="2113740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7450407"/>
                <a:satOff val="29858"/>
                <a:lumOff val="6471"/>
                <a:alphaOff val="0"/>
                <a:shade val="51000"/>
                <a:satMod val="130000"/>
              </a:schemeClr>
            </a:gs>
            <a:gs pos="80000">
              <a:schemeClr val="accent5">
                <a:alpha val="50000"/>
                <a:hueOff val="-7450407"/>
                <a:satOff val="29858"/>
                <a:lumOff val="6471"/>
                <a:alphaOff val="0"/>
                <a:shade val="93000"/>
                <a:satMod val="130000"/>
              </a:schemeClr>
            </a:gs>
            <a:gs pos="100000">
              <a:schemeClr val="accent5">
                <a:alpha val="50000"/>
                <a:hueOff val="-7450407"/>
                <a:satOff val="29858"/>
                <a:lumOff val="647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400" b="1" i="1" kern="1200" smtClean="0"/>
            <a:t>Amount of retention required</a:t>
          </a:r>
          <a:endParaRPr lang="en-IN" sz="2400" b="1" i="1" kern="1200" dirty="0"/>
        </a:p>
      </dsp:txBody>
      <dsp:txXfrm>
        <a:off x="3307815" y="3905708"/>
        <a:ext cx="1939734" cy="1494640"/>
      </dsp:txXfrm>
    </dsp:sp>
    <dsp:sp modelId="{BDDCD775-A5F3-4B76-9B7B-F7EF457D7270}">
      <dsp:nvSpPr>
        <dsp:cNvPr id="0" name=""/>
        <dsp:cNvSpPr/>
      </dsp:nvSpPr>
      <dsp:spPr>
        <a:xfrm>
          <a:off x="747721" y="1833903"/>
          <a:ext cx="2300320" cy="1619504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alpha val="50000"/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alpha val="50000"/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400" b="1" i="1" kern="1200" smtClean="0"/>
            <a:t>Size of pins</a:t>
          </a:r>
          <a:endParaRPr lang="en-IN" sz="2400" b="1" i="1" kern="1200" dirty="0"/>
        </a:p>
      </dsp:txBody>
      <dsp:txXfrm>
        <a:off x="1084595" y="2071074"/>
        <a:ext cx="1626572" cy="114516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C7FC16-AF3A-4D68-B46B-9EF67F12C276}">
      <dsp:nvSpPr>
        <dsp:cNvPr id="0" name=""/>
        <dsp:cNvSpPr/>
      </dsp:nvSpPr>
      <dsp:spPr>
        <a:xfrm>
          <a:off x="0" y="0"/>
          <a:ext cx="8763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40D97F-084A-4A7E-9A41-72CFCA50B89C}">
      <dsp:nvSpPr>
        <dsp:cNvPr id="0" name=""/>
        <dsp:cNvSpPr/>
      </dsp:nvSpPr>
      <dsp:spPr>
        <a:xfrm>
          <a:off x="0" y="0"/>
          <a:ext cx="1752600" cy="5105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3500" kern="1200" dirty="0" smtClean="0"/>
            <a:t>FAILURE</a:t>
          </a:r>
          <a:endParaRPr lang="en-IN" sz="3500" kern="1200" dirty="0"/>
        </a:p>
      </dsp:txBody>
      <dsp:txXfrm>
        <a:off x="0" y="0"/>
        <a:ext cx="1752600" cy="5105400"/>
      </dsp:txXfrm>
    </dsp:sp>
    <dsp:sp modelId="{78042FC2-8218-472D-B4B3-588A32290B82}">
      <dsp:nvSpPr>
        <dsp:cNvPr id="0" name=""/>
        <dsp:cNvSpPr/>
      </dsp:nvSpPr>
      <dsp:spPr>
        <a:xfrm>
          <a:off x="1884045" y="48112"/>
          <a:ext cx="6878955" cy="962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800" kern="1200" dirty="0" smtClean="0">
              <a:latin typeface="AR CENA" pitchFamily="2" charset="0"/>
            </a:rPr>
            <a:t>Within the restoration</a:t>
          </a:r>
          <a:endParaRPr lang="en-IN" sz="2800" kern="1200" dirty="0">
            <a:latin typeface="AR CENA" pitchFamily="2" charset="0"/>
          </a:endParaRPr>
        </a:p>
      </dsp:txBody>
      <dsp:txXfrm>
        <a:off x="1884045" y="48112"/>
        <a:ext cx="6878955" cy="962248"/>
      </dsp:txXfrm>
    </dsp:sp>
    <dsp:sp modelId="{C36F30DF-B599-47D3-8285-1B1DE8124C1C}">
      <dsp:nvSpPr>
        <dsp:cNvPr id="0" name=""/>
        <dsp:cNvSpPr/>
      </dsp:nvSpPr>
      <dsp:spPr>
        <a:xfrm>
          <a:off x="1752600" y="1010360"/>
          <a:ext cx="7010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668B7-256C-49D6-BE34-205C201A5893}">
      <dsp:nvSpPr>
        <dsp:cNvPr id="0" name=""/>
        <dsp:cNvSpPr/>
      </dsp:nvSpPr>
      <dsp:spPr>
        <a:xfrm>
          <a:off x="1884045" y="1058473"/>
          <a:ext cx="6878955" cy="962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800" kern="1200" dirty="0" smtClean="0">
              <a:latin typeface="AR CENA" pitchFamily="2" charset="0"/>
            </a:rPr>
            <a:t>Interface between pin and restoration</a:t>
          </a:r>
          <a:endParaRPr lang="en-IN" sz="2800" kern="1200" dirty="0">
            <a:latin typeface="AR CENA" pitchFamily="2" charset="0"/>
          </a:endParaRPr>
        </a:p>
      </dsp:txBody>
      <dsp:txXfrm>
        <a:off x="1884045" y="1058473"/>
        <a:ext cx="6878955" cy="962248"/>
      </dsp:txXfrm>
    </dsp:sp>
    <dsp:sp modelId="{CF3277F0-4847-417A-BC39-D004E364AF1C}">
      <dsp:nvSpPr>
        <dsp:cNvPr id="0" name=""/>
        <dsp:cNvSpPr/>
      </dsp:nvSpPr>
      <dsp:spPr>
        <a:xfrm>
          <a:off x="1752600" y="2020721"/>
          <a:ext cx="7010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545F9E-B8A0-4C96-AB30-1315E0468875}">
      <dsp:nvSpPr>
        <dsp:cNvPr id="0" name=""/>
        <dsp:cNvSpPr/>
      </dsp:nvSpPr>
      <dsp:spPr>
        <a:xfrm>
          <a:off x="1884045" y="2068833"/>
          <a:ext cx="6878955" cy="962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800" kern="1200" dirty="0" smtClean="0">
              <a:latin typeface="AR CENA" pitchFamily="2" charset="0"/>
            </a:rPr>
            <a:t>Within the pin</a:t>
          </a:r>
          <a:endParaRPr lang="en-IN" sz="2800" kern="1200" dirty="0">
            <a:latin typeface="AR CENA" pitchFamily="2" charset="0"/>
          </a:endParaRPr>
        </a:p>
      </dsp:txBody>
      <dsp:txXfrm>
        <a:off x="1884045" y="2068833"/>
        <a:ext cx="6878955" cy="962248"/>
      </dsp:txXfrm>
    </dsp:sp>
    <dsp:sp modelId="{EFCD982A-39C9-48FA-AF6B-AA0D750C5D83}">
      <dsp:nvSpPr>
        <dsp:cNvPr id="0" name=""/>
        <dsp:cNvSpPr/>
      </dsp:nvSpPr>
      <dsp:spPr>
        <a:xfrm>
          <a:off x="1752600" y="3031081"/>
          <a:ext cx="7010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9FE3D2-502A-422C-8565-E34841F1DFB1}">
      <dsp:nvSpPr>
        <dsp:cNvPr id="0" name=""/>
        <dsp:cNvSpPr/>
      </dsp:nvSpPr>
      <dsp:spPr>
        <a:xfrm>
          <a:off x="1884045" y="3079194"/>
          <a:ext cx="6878955" cy="962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800" kern="1200" dirty="0" smtClean="0">
              <a:latin typeface="AR CENA" pitchFamily="2" charset="0"/>
            </a:rPr>
            <a:t>Interface between pin and dentin</a:t>
          </a:r>
          <a:endParaRPr lang="en-IN" sz="2800" kern="1200" dirty="0">
            <a:latin typeface="AR CENA" pitchFamily="2" charset="0"/>
          </a:endParaRPr>
        </a:p>
      </dsp:txBody>
      <dsp:txXfrm>
        <a:off x="1884045" y="3079194"/>
        <a:ext cx="6878955" cy="962248"/>
      </dsp:txXfrm>
    </dsp:sp>
    <dsp:sp modelId="{CA4C2B40-448E-4404-9E8F-3B27110E1731}">
      <dsp:nvSpPr>
        <dsp:cNvPr id="0" name=""/>
        <dsp:cNvSpPr/>
      </dsp:nvSpPr>
      <dsp:spPr>
        <a:xfrm>
          <a:off x="1752600" y="4041442"/>
          <a:ext cx="7010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046C34-746F-4A6F-A3B9-52E2A9413830}">
      <dsp:nvSpPr>
        <dsp:cNvPr id="0" name=""/>
        <dsp:cNvSpPr/>
      </dsp:nvSpPr>
      <dsp:spPr>
        <a:xfrm>
          <a:off x="1884045" y="4089555"/>
          <a:ext cx="6878955" cy="962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800" kern="1200" dirty="0" smtClean="0">
              <a:latin typeface="AR CENA" pitchFamily="2" charset="0"/>
            </a:rPr>
            <a:t>Within the dentin</a:t>
          </a:r>
          <a:endParaRPr lang="en-IN" sz="2800" kern="1200" dirty="0">
            <a:latin typeface="AR CENA" pitchFamily="2" charset="0"/>
          </a:endParaRPr>
        </a:p>
      </dsp:txBody>
      <dsp:txXfrm>
        <a:off x="1884045" y="4089555"/>
        <a:ext cx="6878955" cy="962248"/>
      </dsp:txXfrm>
    </dsp:sp>
    <dsp:sp modelId="{3B88686D-97A7-4189-8BF8-B4CC0738DE12}">
      <dsp:nvSpPr>
        <dsp:cNvPr id="0" name=""/>
        <dsp:cNvSpPr/>
      </dsp:nvSpPr>
      <dsp:spPr>
        <a:xfrm>
          <a:off x="1752600" y="5051803"/>
          <a:ext cx="7010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5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N" sz="7200" dirty="0" smtClean="0">
                <a:latin typeface="AR CENA" pitchFamily="2" charset="0"/>
              </a:rPr>
              <a:t>COMPLEX AMALGAM RESTORATIONS</a:t>
            </a:r>
            <a:endParaRPr lang="en-IN" sz="7200" dirty="0">
              <a:latin typeface="AR CENA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871319" cy="187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8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792162"/>
          </a:xfrm>
        </p:spPr>
        <p:txBody>
          <a:bodyPr>
            <a:normAutofit fontScale="90000"/>
          </a:bodyPr>
          <a:lstStyle/>
          <a:p>
            <a:r>
              <a:rPr lang="en-IN" dirty="0" smtClean="0">
                <a:solidFill>
                  <a:srgbClr val="00B0F0"/>
                </a:solidFill>
                <a:latin typeface="AR CENA" pitchFamily="2" charset="0"/>
              </a:rPr>
              <a:t>PIN RETAINED AMALGAM RESTORATIONS</a:t>
            </a:r>
            <a:endParaRPr lang="en-IN" dirty="0">
              <a:solidFill>
                <a:srgbClr val="00B0F0"/>
              </a:solidFill>
              <a:latin typeface="AR CENA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763000" cy="5867400"/>
          </a:xfrm>
        </p:spPr>
        <p:txBody>
          <a:bodyPr/>
          <a:lstStyle/>
          <a:p>
            <a:pPr marL="0" indent="0">
              <a:buNone/>
            </a:pPr>
            <a:endParaRPr lang="en-IN" u="sng" dirty="0" smtClean="0">
              <a:solidFill>
                <a:srgbClr val="FFFF00"/>
              </a:solidFill>
              <a:latin typeface="AR CENA" pitchFamily="2" charset="0"/>
            </a:endParaRPr>
          </a:p>
          <a:p>
            <a:pPr marL="0" indent="0">
              <a:buNone/>
            </a:pPr>
            <a:r>
              <a:rPr lang="en-IN" u="sng" dirty="0" smtClean="0">
                <a:solidFill>
                  <a:srgbClr val="FFFF00"/>
                </a:solidFill>
                <a:latin typeface="AR CENA" pitchFamily="2" charset="0"/>
              </a:rPr>
              <a:t>Definition :</a:t>
            </a:r>
          </a:p>
          <a:p>
            <a:pPr marL="0" indent="0" algn="just">
              <a:buNone/>
            </a:pPr>
            <a:r>
              <a:rPr lang="en-US" dirty="0">
                <a:latin typeface="Baskerville Old Face" pitchFamily="18" charset="0"/>
              </a:rPr>
              <a:t> </a:t>
            </a:r>
            <a:r>
              <a:rPr lang="en-US" dirty="0">
                <a:latin typeface="AR CENA" pitchFamily="2" charset="0"/>
              </a:rPr>
              <a:t>A Pin retained restoration may be defined as any restoration requiring the placement of one or more pins in </a:t>
            </a:r>
            <a:r>
              <a:rPr lang="en-US" dirty="0" smtClean="0">
                <a:latin typeface="AR CENA" pitchFamily="2" charset="0"/>
              </a:rPr>
              <a:t> </a:t>
            </a:r>
            <a:r>
              <a:rPr lang="en-US" dirty="0">
                <a:latin typeface="AR CENA" pitchFamily="2" charset="0"/>
              </a:rPr>
              <a:t>dentin to provide adequate </a:t>
            </a:r>
            <a:r>
              <a:rPr lang="en-US" dirty="0" smtClean="0">
                <a:latin typeface="AR CENA" pitchFamily="2" charset="0"/>
              </a:rPr>
              <a:t>resistance and retention </a:t>
            </a:r>
            <a:r>
              <a:rPr lang="en-US" dirty="0">
                <a:latin typeface="AR CENA" pitchFamily="2" charset="0"/>
              </a:rPr>
              <a:t>form. </a:t>
            </a:r>
            <a:endParaRPr lang="en-IN" u="sng" dirty="0">
              <a:solidFill>
                <a:srgbClr val="FFFF00"/>
              </a:solidFill>
              <a:latin typeface="AR C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64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2400"/>
            <a:ext cx="8915400" cy="6553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N" u="sng" dirty="0" smtClean="0">
                <a:solidFill>
                  <a:srgbClr val="FFFF00"/>
                </a:solidFill>
                <a:latin typeface="AR CENA" pitchFamily="2" charset="0"/>
              </a:rPr>
              <a:t>Indications :</a:t>
            </a:r>
          </a:p>
          <a:p>
            <a:pPr algn="just"/>
            <a:endParaRPr lang="en-US" sz="2800" dirty="0" smtClean="0">
              <a:latin typeface="AR CENA" pitchFamily="2" charset="0"/>
            </a:endParaRPr>
          </a:p>
          <a:p>
            <a:pPr algn="just"/>
            <a:r>
              <a:rPr lang="en-US" sz="2800" dirty="0" smtClean="0">
                <a:latin typeface="AR CENA" pitchFamily="2" charset="0"/>
              </a:rPr>
              <a:t>Restoration </a:t>
            </a:r>
            <a:r>
              <a:rPr lang="en-US" sz="2800" dirty="0">
                <a:latin typeface="AR CENA" pitchFamily="2" charset="0"/>
              </a:rPr>
              <a:t>of mutilated and badly broken down teeth.</a:t>
            </a:r>
          </a:p>
          <a:p>
            <a:pPr algn="just"/>
            <a:r>
              <a:rPr lang="en-US" sz="2800" dirty="0">
                <a:latin typeface="AR CENA" pitchFamily="2" charset="0"/>
              </a:rPr>
              <a:t>Young </a:t>
            </a:r>
            <a:r>
              <a:rPr lang="en-US" sz="2800" dirty="0" smtClean="0">
                <a:latin typeface="AR CENA" pitchFamily="2" charset="0"/>
              </a:rPr>
              <a:t>patients</a:t>
            </a:r>
          </a:p>
          <a:p>
            <a:pPr algn="just"/>
            <a:r>
              <a:rPr lang="en-US" sz="2800" dirty="0" smtClean="0">
                <a:latin typeface="AR CENA" pitchFamily="2" charset="0"/>
              </a:rPr>
              <a:t>Transitional </a:t>
            </a:r>
            <a:r>
              <a:rPr lang="en-US" sz="2800" dirty="0">
                <a:latin typeface="AR CENA" pitchFamily="2" charset="0"/>
              </a:rPr>
              <a:t>restoration in badly broken down teeth prior to endodontic or orthodontic </a:t>
            </a:r>
            <a:r>
              <a:rPr lang="en-US" sz="2800" dirty="0" smtClean="0">
                <a:latin typeface="AR CENA" pitchFamily="2" charset="0"/>
              </a:rPr>
              <a:t>treatment.</a:t>
            </a:r>
          </a:p>
          <a:p>
            <a:pPr algn="just"/>
            <a:r>
              <a:rPr lang="en-US" sz="2800" dirty="0" smtClean="0">
                <a:latin typeface="AR CENA" pitchFamily="2" charset="0"/>
              </a:rPr>
              <a:t>Foundations </a:t>
            </a:r>
            <a:r>
              <a:rPr lang="en-US" sz="2800" dirty="0">
                <a:latin typeface="AR CENA" pitchFamily="2" charset="0"/>
              </a:rPr>
              <a:t>for partial or full veneer cast restoration or </a:t>
            </a:r>
            <a:r>
              <a:rPr lang="en-US" sz="2800" dirty="0" err="1">
                <a:latin typeface="AR CENA" pitchFamily="2" charset="0"/>
              </a:rPr>
              <a:t>metalo</a:t>
            </a:r>
            <a:r>
              <a:rPr lang="en-US" sz="2800" dirty="0">
                <a:latin typeface="AR CENA" pitchFamily="2" charset="0"/>
              </a:rPr>
              <a:t>-ceramic </a:t>
            </a:r>
            <a:r>
              <a:rPr lang="en-US" sz="2800" dirty="0" smtClean="0">
                <a:latin typeface="AR CENA" pitchFamily="2" charset="0"/>
              </a:rPr>
              <a:t>restorations.</a:t>
            </a:r>
          </a:p>
          <a:p>
            <a:pPr algn="just"/>
            <a:r>
              <a:rPr lang="en-US" sz="2800" dirty="0" smtClean="0">
                <a:latin typeface="AR CENA" pitchFamily="2" charset="0"/>
              </a:rPr>
              <a:t>Questionable </a:t>
            </a:r>
            <a:r>
              <a:rPr lang="en-US" sz="2800" dirty="0">
                <a:latin typeface="AR CENA" pitchFamily="2" charset="0"/>
              </a:rPr>
              <a:t>prognosis- </a:t>
            </a:r>
            <a:r>
              <a:rPr lang="en-US" sz="2800" dirty="0" err="1">
                <a:latin typeface="AR CENA" pitchFamily="2" charset="0"/>
              </a:rPr>
              <a:t>endodontically</a:t>
            </a:r>
            <a:r>
              <a:rPr lang="en-US" sz="2800" dirty="0">
                <a:latin typeface="AR CENA" pitchFamily="2" charset="0"/>
              </a:rPr>
              <a:t> </a:t>
            </a:r>
            <a:r>
              <a:rPr lang="en-US" sz="2800" dirty="0" smtClean="0">
                <a:latin typeface="AR CENA" pitchFamily="2" charset="0"/>
              </a:rPr>
              <a:t>or </a:t>
            </a:r>
            <a:r>
              <a:rPr lang="en-US" sz="2800" dirty="0" err="1" smtClean="0">
                <a:latin typeface="AR CENA" pitchFamily="2" charset="0"/>
              </a:rPr>
              <a:t>periodontically</a:t>
            </a:r>
            <a:endParaRPr lang="en-US" sz="2800" dirty="0" smtClean="0">
              <a:latin typeface="AR CENA" pitchFamily="2" charset="0"/>
            </a:endParaRPr>
          </a:p>
          <a:p>
            <a:pPr algn="just"/>
            <a:r>
              <a:rPr lang="en-US" sz="2800" dirty="0" smtClean="0">
                <a:latin typeface="AR CENA" pitchFamily="2" charset="0"/>
              </a:rPr>
              <a:t>Cross-linkage </a:t>
            </a:r>
            <a:r>
              <a:rPr lang="en-US" sz="2800" dirty="0">
                <a:latin typeface="AR CENA" pitchFamily="2" charset="0"/>
              </a:rPr>
              <a:t>mode between two bulky, sound parts of the remaining tooth </a:t>
            </a:r>
            <a:r>
              <a:rPr lang="en-US" sz="2800" dirty="0" smtClean="0">
                <a:latin typeface="AR CENA" pitchFamily="2" charset="0"/>
              </a:rPr>
              <a:t>structure.</a:t>
            </a:r>
          </a:p>
          <a:p>
            <a:pPr algn="just"/>
            <a:r>
              <a:rPr lang="en-US" sz="2800" dirty="0" smtClean="0">
                <a:latin typeface="AR CENA" pitchFamily="2" charset="0"/>
              </a:rPr>
              <a:t>Economical restoration</a:t>
            </a:r>
            <a:endParaRPr lang="en-IN" sz="2800" dirty="0">
              <a:latin typeface="AR CENA" pitchFamily="2" charset="0"/>
            </a:endParaRPr>
          </a:p>
          <a:p>
            <a:pPr marL="0" indent="0">
              <a:buNone/>
            </a:pPr>
            <a:endParaRPr lang="en-IN" sz="2800" u="sng" dirty="0">
              <a:solidFill>
                <a:srgbClr val="FFFF00"/>
              </a:solidFill>
              <a:latin typeface="AR CENA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7800" y="6400800"/>
            <a:ext cx="6760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 smtClean="0">
                <a:solidFill>
                  <a:srgbClr val="00B0F0"/>
                </a:solidFill>
                <a:latin typeface="AR CENA" pitchFamily="2" charset="0"/>
              </a:rPr>
              <a:t>Operative Dentistry – Modern Theory and Practice - </a:t>
            </a:r>
            <a:r>
              <a:rPr lang="en-IN" sz="2400" dirty="0" err="1" smtClean="0">
                <a:solidFill>
                  <a:srgbClr val="00B0F0"/>
                </a:solidFill>
                <a:latin typeface="AR CENA" pitchFamily="2" charset="0"/>
              </a:rPr>
              <a:t>Marzouk</a:t>
            </a:r>
            <a:endParaRPr lang="en-IN" sz="2400" dirty="0">
              <a:solidFill>
                <a:srgbClr val="00B0F0"/>
              </a:solidFill>
              <a:latin typeface="AR C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18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839200" cy="6553200"/>
          </a:xfrm>
        </p:spPr>
        <p:txBody>
          <a:bodyPr/>
          <a:lstStyle/>
          <a:p>
            <a:pPr marL="0" indent="0">
              <a:buNone/>
            </a:pPr>
            <a:r>
              <a:rPr lang="en-IN" u="sng" dirty="0" smtClean="0">
                <a:solidFill>
                  <a:srgbClr val="FFFF00"/>
                </a:solidFill>
                <a:latin typeface="AR CENA" pitchFamily="2" charset="0"/>
              </a:rPr>
              <a:t>Types of pins :</a:t>
            </a:r>
            <a:endParaRPr lang="en-IN" u="sng" dirty="0">
              <a:solidFill>
                <a:srgbClr val="FFFF00"/>
              </a:solidFill>
              <a:latin typeface="AR CENA" pitchFamily="2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17400291"/>
              </p:ext>
            </p:extLst>
          </p:nvPr>
        </p:nvGraphicFramePr>
        <p:xfrm>
          <a:off x="609600" y="914400"/>
          <a:ext cx="82296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3400" y="6248400"/>
            <a:ext cx="817884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 err="1">
                <a:solidFill>
                  <a:srgbClr val="00B0F0"/>
                </a:solidFill>
                <a:latin typeface="AR CENA" pitchFamily="2" charset="0"/>
              </a:rPr>
              <a:t>Sturdevant’s</a:t>
            </a:r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 Art &amp; Science of Operative Dentistry – A South Asian edition</a:t>
            </a:r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75369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763000" cy="6553200"/>
          </a:xfrm>
        </p:spPr>
        <p:txBody>
          <a:bodyPr/>
          <a:lstStyle/>
          <a:p>
            <a:pPr marL="514350" indent="-514350">
              <a:buAutoNum type="arabicParenR"/>
            </a:pPr>
            <a:r>
              <a:rPr lang="en-IN" u="sng" dirty="0" smtClean="0">
                <a:solidFill>
                  <a:srgbClr val="FFFF00"/>
                </a:solidFill>
                <a:latin typeface="AR CENA" pitchFamily="2" charset="0"/>
              </a:rPr>
              <a:t>Cemented pins:</a:t>
            </a:r>
          </a:p>
          <a:p>
            <a:r>
              <a:rPr lang="en-US" sz="2800" dirty="0" smtClean="0">
                <a:latin typeface="AR CENA" pitchFamily="2" charset="0"/>
              </a:rPr>
              <a:t>Markley – 1958</a:t>
            </a:r>
          </a:p>
          <a:p>
            <a:r>
              <a:rPr lang="en-US" sz="2800" dirty="0" smtClean="0">
                <a:latin typeface="AR CENA" pitchFamily="2" charset="0"/>
              </a:rPr>
              <a:t>Pins </a:t>
            </a:r>
            <a:r>
              <a:rPr lang="en-US" sz="2800" dirty="0">
                <a:latin typeface="AR CENA" pitchFamily="2" charset="0"/>
              </a:rPr>
              <a:t>– </a:t>
            </a:r>
            <a:r>
              <a:rPr lang="en-US" sz="2800" dirty="0" smtClean="0">
                <a:latin typeface="AR CENA" pitchFamily="2" charset="0"/>
              </a:rPr>
              <a:t>0.001 </a:t>
            </a:r>
            <a:r>
              <a:rPr lang="en-US" sz="2800" dirty="0">
                <a:latin typeface="AR CENA" pitchFamily="2" charset="0"/>
              </a:rPr>
              <a:t>– </a:t>
            </a:r>
            <a:r>
              <a:rPr lang="en-US" sz="2800" dirty="0" smtClean="0">
                <a:latin typeface="AR CENA" pitchFamily="2" charset="0"/>
              </a:rPr>
              <a:t>0.002 inch ( 0.025mm-0.05mm ) </a:t>
            </a:r>
            <a:r>
              <a:rPr lang="en-US" sz="2800" dirty="0">
                <a:latin typeface="AR CENA" pitchFamily="2" charset="0"/>
              </a:rPr>
              <a:t>smaller than pin </a:t>
            </a:r>
            <a:r>
              <a:rPr lang="en-US" sz="2800" dirty="0" smtClean="0">
                <a:latin typeface="AR CENA" pitchFamily="2" charset="0"/>
              </a:rPr>
              <a:t>channels.</a:t>
            </a:r>
          </a:p>
          <a:p>
            <a:r>
              <a:rPr lang="en-US" sz="2800" dirty="0" smtClean="0">
                <a:latin typeface="AR CENA" pitchFamily="2" charset="0"/>
              </a:rPr>
              <a:t>Pin </a:t>
            </a:r>
            <a:r>
              <a:rPr lang="en-US" sz="2800" dirty="0">
                <a:latin typeface="AR CENA" pitchFamily="2" charset="0"/>
              </a:rPr>
              <a:t>sizes – </a:t>
            </a:r>
            <a:r>
              <a:rPr lang="en-US" sz="2800" dirty="0" smtClean="0">
                <a:latin typeface="AR CENA" pitchFamily="2" charset="0"/>
              </a:rPr>
              <a:t>0.019inch,  0.025inch ; 0.021inch, 0.027inch</a:t>
            </a:r>
          </a:p>
          <a:p>
            <a:pPr algn="just"/>
            <a:r>
              <a:rPr lang="en-US" sz="2800" dirty="0" smtClean="0">
                <a:latin typeface="AR CENA" pitchFamily="2" charset="0"/>
              </a:rPr>
              <a:t>Cementing medium – Zinc phosphate cement or cyanoacrylate cement, Reinforced ZOE, Glass </a:t>
            </a:r>
            <a:r>
              <a:rPr lang="en-US" sz="2800" dirty="0" err="1" smtClean="0">
                <a:latin typeface="AR CENA" pitchFamily="2" charset="0"/>
              </a:rPr>
              <a:t>ionomer</a:t>
            </a:r>
            <a:r>
              <a:rPr lang="en-US" sz="2800" dirty="0" smtClean="0">
                <a:latin typeface="AR CENA" pitchFamily="2" charset="0"/>
              </a:rPr>
              <a:t> cement</a:t>
            </a:r>
            <a:endParaRPr lang="en-US" sz="2800" dirty="0">
              <a:latin typeface="AR CENA" pitchFamily="2" charset="0"/>
            </a:endParaRPr>
          </a:p>
          <a:p>
            <a:pPr marL="0" indent="0">
              <a:buNone/>
            </a:pPr>
            <a:endParaRPr lang="en-IN" u="sng" dirty="0">
              <a:solidFill>
                <a:srgbClr val="FFFF00"/>
              </a:solidFill>
              <a:latin typeface="AR CENA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70"/>
          <a:stretch/>
        </p:blipFill>
        <p:spPr>
          <a:xfrm>
            <a:off x="7086600" y="3276600"/>
            <a:ext cx="1905000" cy="25448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5943600"/>
            <a:ext cx="852509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IN" sz="2400" dirty="0" err="1">
                <a:solidFill>
                  <a:srgbClr val="00B0F0"/>
                </a:solidFill>
                <a:latin typeface="AR CENA" pitchFamily="2" charset="0"/>
              </a:rPr>
              <a:t>Sturdevant’s</a:t>
            </a:r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 Art &amp; Science of Operative Dentistry – A South Asian </a:t>
            </a:r>
            <a:r>
              <a:rPr lang="en-IN" sz="2400" dirty="0" smtClean="0">
                <a:solidFill>
                  <a:srgbClr val="00B0F0"/>
                </a:solidFill>
                <a:latin typeface="AR CENA" pitchFamily="2" charset="0"/>
              </a:rPr>
              <a:t>edition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Principles and Practice of Operative Dentistry – </a:t>
            </a:r>
            <a:r>
              <a:rPr lang="en-IN" sz="2400" dirty="0" err="1">
                <a:solidFill>
                  <a:srgbClr val="00B0F0"/>
                </a:solidFill>
                <a:latin typeface="AR CENA" pitchFamily="2" charset="0"/>
              </a:rPr>
              <a:t>Charbeneau</a:t>
            </a:r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 – 3</a:t>
            </a:r>
            <a:r>
              <a:rPr lang="en-IN" sz="2400" baseline="30000" dirty="0">
                <a:solidFill>
                  <a:srgbClr val="00B0F0"/>
                </a:solidFill>
                <a:latin typeface="AR CENA" pitchFamily="2" charset="0"/>
              </a:rPr>
              <a:t>rd</a:t>
            </a:r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 edition</a:t>
            </a:r>
          </a:p>
          <a:p>
            <a:pPr marL="342900" indent="-342900">
              <a:buFont typeface="Wingdings" pitchFamily="2" charset="2"/>
              <a:buChar char="Ø"/>
            </a:pPr>
            <a:endParaRPr lang="en-IN" sz="2400" dirty="0">
              <a:solidFill>
                <a:srgbClr val="00B0F0"/>
              </a:solidFill>
              <a:latin typeface="AR CENA" pitchFamily="2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IN" sz="2400" dirty="0"/>
          </a:p>
          <a:p>
            <a:pPr marL="342900" indent="-342900">
              <a:buFont typeface="Wingdings" pitchFamily="2" charset="2"/>
              <a:buChar char="Ø"/>
            </a:pPr>
            <a:endParaRPr lang="en-IN" sz="2400" dirty="0"/>
          </a:p>
          <a:p>
            <a:pPr marL="342900" indent="-342900">
              <a:buFont typeface="Wingdings" pitchFamily="2" charset="2"/>
              <a:buChar char="Ø"/>
            </a:pPr>
            <a:endParaRPr lang="en-IN" sz="2400" dirty="0"/>
          </a:p>
          <a:p>
            <a:pPr marL="342900" indent="-342900">
              <a:buFont typeface="Wingdings" pitchFamily="2" charset="2"/>
              <a:buChar char="Ø"/>
            </a:pPr>
            <a:endParaRPr lang="en-IN" sz="2400" dirty="0"/>
          </a:p>
          <a:p>
            <a:pPr marL="342900" indent="-342900">
              <a:buFont typeface="Wingdings" pitchFamily="2" charset="2"/>
              <a:buChar char="Ø"/>
            </a:pPr>
            <a:endParaRPr lang="en-IN" sz="2400" dirty="0"/>
          </a:p>
          <a:p>
            <a:pPr marL="342900" indent="-342900">
              <a:buFont typeface="Wingdings" pitchFamily="2" charset="2"/>
              <a:buChar char="Ø"/>
            </a:pP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258044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8704972"/>
              </p:ext>
            </p:extLst>
          </p:nvPr>
        </p:nvGraphicFramePr>
        <p:xfrm>
          <a:off x="152400" y="152400"/>
          <a:ext cx="8839200" cy="647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64616" y="6248400"/>
            <a:ext cx="67601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Operative Dentistry – Modern Theory and Practice - </a:t>
            </a:r>
            <a:r>
              <a:rPr lang="en-IN" sz="2400" dirty="0" err="1">
                <a:solidFill>
                  <a:srgbClr val="00B0F0"/>
                </a:solidFill>
                <a:latin typeface="AR CENA" pitchFamily="2" charset="0"/>
              </a:rPr>
              <a:t>Marzouk</a:t>
            </a:r>
            <a:endParaRPr lang="en-IN" sz="2400" dirty="0">
              <a:solidFill>
                <a:srgbClr val="00B0F0"/>
              </a:solidFill>
              <a:latin typeface="AR CENA" pitchFamily="2" charset="0"/>
            </a:endParaRPr>
          </a:p>
          <a:p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401112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"/>
            <a:ext cx="8915400" cy="6629400"/>
          </a:xfrm>
        </p:spPr>
        <p:txBody>
          <a:bodyPr/>
          <a:lstStyle/>
          <a:p>
            <a:pPr marL="0" indent="0">
              <a:buNone/>
            </a:pPr>
            <a:r>
              <a:rPr lang="en-IN" u="sng" dirty="0" smtClean="0">
                <a:solidFill>
                  <a:srgbClr val="FFFF00"/>
                </a:solidFill>
                <a:latin typeface="AR CENA" pitchFamily="2" charset="0"/>
              </a:rPr>
              <a:t>2 ) Friction lock pins :</a:t>
            </a:r>
          </a:p>
          <a:p>
            <a:pPr algn="just" fontAlgn="base">
              <a:spcAft>
                <a:spcPct val="0"/>
              </a:spcAft>
              <a:buClr>
                <a:srgbClr val="F0A22E"/>
              </a:buClr>
              <a:buSzPct val="70000"/>
            </a:pPr>
            <a:r>
              <a:rPr lang="en-US" sz="2800" dirty="0">
                <a:latin typeface="AR CENA" pitchFamily="2" charset="0"/>
              </a:rPr>
              <a:t>Goldstein in 1966 </a:t>
            </a:r>
            <a:endParaRPr lang="en-US" sz="2800" dirty="0" smtClean="0">
              <a:latin typeface="AR CENA" pitchFamily="2" charset="0"/>
            </a:endParaRPr>
          </a:p>
          <a:p>
            <a:pPr algn="just" fontAlgn="base">
              <a:spcAft>
                <a:spcPct val="0"/>
              </a:spcAft>
              <a:buClr>
                <a:srgbClr val="F0A22E"/>
              </a:buClr>
              <a:buSzPct val="70000"/>
            </a:pPr>
            <a:r>
              <a:rPr lang="en-US" sz="2800" dirty="0" smtClean="0">
                <a:latin typeface="AR CENA" pitchFamily="2" charset="0"/>
              </a:rPr>
              <a:t>In </a:t>
            </a:r>
            <a:r>
              <a:rPr lang="en-US" sz="2800" dirty="0">
                <a:latin typeface="AR CENA" pitchFamily="2" charset="0"/>
              </a:rPr>
              <a:t>this type, the pin channel diameter </a:t>
            </a:r>
            <a:r>
              <a:rPr lang="en-US" sz="2800" dirty="0" smtClean="0">
                <a:latin typeface="AR CENA" pitchFamily="2" charset="0"/>
              </a:rPr>
              <a:t>is 0.001 inch (0.025 mm) </a:t>
            </a:r>
            <a:r>
              <a:rPr lang="en-US" sz="2800" dirty="0">
                <a:latin typeface="AR CENA" pitchFamily="2" charset="0"/>
              </a:rPr>
              <a:t>narrower than the pin diameter. </a:t>
            </a:r>
          </a:p>
          <a:p>
            <a:pPr algn="just" fontAlgn="base">
              <a:spcAft>
                <a:spcPct val="0"/>
              </a:spcAft>
              <a:buClr>
                <a:srgbClr val="F0A22E"/>
              </a:buClr>
              <a:buSzPct val="70000"/>
            </a:pPr>
            <a:r>
              <a:rPr lang="en-US" sz="2800" dirty="0">
                <a:latin typeface="AR CENA" pitchFamily="2" charset="0"/>
              </a:rPr>
              <a:t> These pins are 2-3 times more retentive than cemented pins</a:t>
            </a:r>
            <a:r>
              <a:rPr lang="en-US" sz="2800" dirty="0" smtClean="0">
                <a:latin typeface="AR CENA" pitchFamily="2" charset="0"/>
              </a:rPr>
              <a:t>.</a:t>
            </a:r>
          </a:p>
          <a:p>
            <a:pPr algn="just" fontAlgn="base">
              <a:spcAft>
                <a:spcPct val="0"/>
              </a:spcAft>
              <a:buClr>
                <a:srgbClr val="F0A22E"/>
              </a:buClr>
              <a:buSzPct val="70000"/>
            </a:pPr>
            <a:r>
              <a:rPr lang="en-US" sz="2800" dirty="0" smtClean="0">
                <a:latin typeface="AR CENA" pitchFamily="2" charset="0"/>
              </a:rPr>
              <a:t>The pins are tapped into dentin, retained by the resiliency of dentin.</a:t>
            </a:r>
            <a:endParaRPr lang="en-US" sz="2800" dirty="0">
              <a:latin typeface="AR CENA" pitchFamily="2" charset="0"/>
            </a:endParaRPr>
          </a:p>
          <a:p>
            <a:pPr marL="0" indent="0" algn="just">
              <a:buNone/>
            </a:pPr>
            <a:endParaRPr lang="en-IN" u="sng" dirty="0" smtClean="0">
              <a:latin typeface="AR CENA" pitchFamily="2" charset="0"/>
            </a:endParaRPr>
          </a:p>
          <a:p>
            <a:pPr marL="0" indent="0">
              <a:buNone/>
            </a:pPr>
            <a:endParaRPr lang="en-IN" u="sng" dirty="0">
              <a:solidFill>
                <a:srgbClr val="FFFF00"/>
              </a:solidFill>
              <a:latin typeface="AR CENA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54" r="30073"/>
          <a:stretch/>
        </p:blipFill>
        <p:spPr>
          <a:xfrm>
            <a:off x="5029200" y="3531748"/>
            <a:ext cx="1828800" cy="271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4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52400"/>
            <a:ext cx="8763000" cy="6553200"/>
          </a:xfrm>
        </p:spPr>
        <p:txBody>
          <a:bodyPr/>
          <a:lstStyle/>
          <a:p>
            <a:endParaRPr lang="en-IN" dirty="0" smtClean="0">
              <a:latin typeface="AR CENA" pitchFamily="2" charset="0"/>
            </a:endParaRPr>
          </a:p>
          <a:p>
            <a:endParaRPr lang="en-IN" dirty="0">
              <a:latin typeface="AR CENA" pitchFamily="2" charset="0"/>
            </a:endParaRPr>
          </a:p>
          <a:p>
            <a:r>
              <a:rPr lang="en-IN" dirty="0" smtClean="0">
                <a:latin typeface="AR CENA" pitchFamily="2" charset="0"/>
              </a:rPr>
              <a:t>Used in vital teeth only</a:t>
            </a:r>
          </a:p>
          <a:p>
            <a:r>
              <a:rPr lang="en-IN" dirty="0" smtClean="0">
                <a:latin typeface="AR CENA" pitchFamily="2" charset="0"/>
              </a:rPr>
              <a:t>Bulky dentin should be encompassing the pin</a:t>
            </a:r>
          </a:p>
          <a:p>
            <a:r>
              <a:rPr lang="en-IN" dirty="0" smtClean="0">
                <a:latin typeface="AR CENA" pitchFamily="2" charset="0"/>
              </a:rPr>
              <a:t>2.5mm away from the DEJ</a:t>
            </a:r>
          </a:p>
          <a:p>
            <a:r>
              <a:rPr lang="en-IN" dirty="0" smtClean="0">
                <a:latin typeface="AR CENA" pitchFamily="2" charset="0"/>
              </a:rPr>
              <a:t>Used only in accessible areas in the mouth</a:t>
            </a:r>
            <a:endParaRPr lang="en-IN" dirty="0">
              <a:latin typeface="AR C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19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839200" cy="6553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u="sng" dirty="0" smtClean="0">
                <a:solidFill>
                  <a:srgbClr val="FFFF00"/>
                </a:solidFill>
                <a:latin typeface="AR CENA" pitchFamily="2" charset="0"/>
              </a:rPr>
              <a:t>3) Self threaded pins: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 CENA" pitchFamily="2" charset="0"/>
              </a:rPr>
              <a:t>Going </a:t>
            </a:r>
            <a:r>
              <a:rPr lang="en-US" sz="2800" dirty="0" smtClean="0">
                <a:latin typeface="AR CENA" pitchFamily="2" charset="0"/>
              </a:rPr>
              <a:t>-1966.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AR CENA" pitchFamily="2" charset="0"/>
              </a:rPr>
              <a:t>Most frequently used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AR CENA" pitchFamily="2" charset="0"/>
              </a:rPr>
              <a:t>Pins </a:t>
            </a:r>
            <a:r>
              <a:rPr lang="en-US" sz="2800" dirty="0">
                <a:latin typeface="AR CENA" pitchFamily="2" charset="0"/>
              </a:rPr>
              <a:t>– </a:t>
            </a:r>
            <a:r>
              <a:rPr lang="en-US" sz="2800" dirty="0" smtClean="0">
                <a:latin typeface="AR CENA" pitchFamily="2" charset="0"/>
              </a:rPr>
              <a:t>0.0015- 0.004 inch </a:t>
            </a:r>
            <a:r>
              <a:rPr lang="en-US" sz="2800" dirty="0">
                <a:latin typeface="AR CENA" pitchFamily="2" charset="0"/>
              </a:rPr>
              <a:t>larger than pin </a:t>
            </a:r>
            <a:r>
              <a:rPr lang="en-US" sz="2800" dirty="0" smtClean="0">
                <a:latin typeface="AR CENA" pitchFamily="2" charset="0"/>
              </a:rPr>
              <a:t>channel.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AR CENA" pitchFamily="2" charset="0"/>
              </a:rPr>
              <a:t>Resiliency </a:t>
            </a:r>
            <a:r>
              <a:rPr lang="en-US" sz="2800" dirty="0">
                <a:latin typeface="AR CENA" pitchFamily="2" charset="0"/>
              </a:rPr>
              <a:t>of dentin – Retention. </a:t>
            </a:r>
            <a:endParaRPr lang="en-US" sz="2800" dirty="0" smtClean="0">
              <a:latin typeface="AR CENA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AR CENA" pitchFamily="2" charset="0"/>
              </a:rPr>
              <a:t>Most </a:t>
            </a:r>
            <a:r>
              <a:rPr lang="en-US" sz="2800" dirty="0">
                <a:latin typeface="AR CENA" pitchFamily="2" charset="0"/>
              </a:rPr>
              <a:t>retentive, </a:t>
            </a:r>
            <a:r>
              <a:rPr lang="en-US" sz="2800" dirty="0" smtClean="0">
                <a:latin typeface="AR CENA" pitchFamily="2" charset="0"/>
              </a:rPr>
              <a:t>3-6times.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AR CENA" pitchFamily="2" charset="0"/>
              </a:rPr>
              <a:t>Depth </a:t>
            </a:r>
            <a:r>
              <a:rPr lang="en-US" sz="2800" dirty="0">
                <a:latin typeface="AR CENA" pitchFamily="2" charset="0"/>
              </a:rPr>
              <a:t>hole – 2mm.</a:t>
            </a:r>
          </a:p>
          <a:p>
            <a:endParaRPr lang="en-IN" sz="3600" u="sng" dirty="0">
              <a:solidFill>
                <a:srgbClr val="FFFF00"/>
              </a:solidFill>
              <a:latin typeface="AR CENA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98" t="7486"/>
          <a:stretch/>
        </p:blipFill>
        <p:spPr>
          <a:xfrm>
            <a:off x="6248400" y="2971800"/>
            <a:ext cx="2021378" cy="32594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1758" y="6324600"/>
            <a:ext cx="817884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 err="1">
                <a:solidFill>
                  <a:srgbClr val="00B0F0"/>
                </a:solidFill>
                <a:latin typeface="AR CENA" pitchFamily="2" charset="0"/>
              </a:rPr>
              <a:t>Sturdevant’s</a:t>
            </a:r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 Art &amp; Science of Operative Dentistry – A South Asian edition</a:t>
            </a:r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56426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839200" cy="6400800"/>
          </a:xfrm>
        </p:spPr>
        <p:txBody>
          <a:bodyPr/>
          <a:lstStyle/>
          <a:p>
            <a:pPr marL="0" indent="0">
              <a:buNone/>
            </a:pPr>
            <a:r>
              <a:rPr lang="en-IN" u="sng" dirty="0" smtClean="0">
                <a:solidFill>
                  <a:srgbClr val="FFFF00"/>
                </a:solidFill>
                <a:latin typeface="AR CENA" pitchFamily="2" charset="0"/>
              </a:rPr>
              <a:t>Thread Mate System (TMS) :</a:t>
            </a:r>
            <a:endParaRPr lang="en-IN" u="sng" dirty="0">
              <a:solidFill>
                <a:srgbClr val="FFFF00"/>
              </a:solidFill>
              <a:latin typeface="AR CENA" pitchFamily="2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731083028"/>
              </p:ext>
            </p:extLst>
          </p:nvPr>
        </p:nvGraphicFramePr>
        <p:xfrm>
          <a:off x="2133600" y="838200"/>
          <a:ext cx="5486400" cy="233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73737453"/>
              </p:ext>
            </p:extLst>
          </p:nvPr>
        </p:nvGraphicFramePr>
        <p:xfrm>
          <a:off x="228600" y="2438400"/>
          <a:ext cx="86868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57200" y="6324600"/>
            <a:ext cx="817884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 err="1">
                <a:solidFill>
                  <a:srgbClr val="00B0F0"/>
                </a:solidFill>
                <a:latin typeface="AR CENA" pitchFamily="2" charset="0"/>
              </a:rPr>
              <a:t>Sturdevant’s</a:t>
            </a:r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 Art &amp; Science of Operative Dentistry – A South Asian edition</a:t>
            </a:r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412626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"/>
            <a:ext cx="8915400" cy="6705600"/>
          </a:xfrm>
        </p:spPr>
        <p:txBody>
          <a:bodyPr/>
          <a:lstStyle/>
          <a:p>
            <a:pPr marL="0" indent="0">
              <a:buNone/>
            </a:pPr>
            <a:r>
              <a:rPr lang="en-IN" u="sng" dirty="0" smtClean="0">
                <a:solidFill>
                  <a:srgbClr val="FFFF00"/>
                </a:solidFill>
                <a:latin typeface="AR CENA" pitchFamily="2" charset="0"/>
              </a:rPr>
              <a:t>Pin Placement Factors :</a:t>
            </a:r>
          </a:p>
          <a:p>
            <a:pPr marL="0" indent="0">
              <a:buNone/>
            </a:pPr>
            <a:r>
              <a:rPr lang="en-IN" dirty="0" smtClean="0">
                <a:solidFill>
                  <a:srgbClr val="00B050"/>
                </a:solidFill>
                <a:latin typeface="AR CENA" pitchFamily="2" charset="0"/>
              </a:rPr>
              <a:t>Pin Size :</a:t>
            </a:r>
          </a:p>
          <a:p>
            <a:pPr marL="0" indent="0">
              <a:buNone/>
            </a:pPr>
            <a:r>
              <a:rPr lang="en-IN" dirty="0" smtClean="0">
                <a:latin typeface="AR CENA" pitchFamily="2" charset="0"/>
              </a:rPr>
              <a:t>Regular (0.031 inch/0.78mm)</a:t>
            </a:r>
          </a:p>
          <a:p>
            <a:pPr marL="0" indent="0">
              <a:buNone/>
            </a:pPr>
            <a:r>
              <a:rPr lang="en-IN" dirty="0" smtClean="0">
                <a:latin typeface="AR CENA" pitchFamily="2" charset="0"/>
              </a:rPr>
              <a:t>Minim (0.024 inch / 0.61mm)</a:t>
            </a:r>
          </a:p>
          <a:p>
            <a:pPr marL="0" indent="0">
              <a:buNone/>
            </a:pPr>
            <a:r>
              <a:rPr lang="en-IN" dirty="0" err="1" smtClean="0">
                <a:latin typeface="AR CENA" pitchFamily="2" charset="0"/>
              </a:rPr>
              <a:t>Minikin</a:t>
            </a:r>
            <a:r>
              <a:rPr lang="en-IN" dirty="0" smtClean="0">
                <a:latin typeface="AR CENA" pitchFamily="2" charset="0"/>
              </a:rPr>
              <a:t> (0.019 inch / 0.48mm)</a:t>
            </a:r>
          </a:p>
          <a:p>
            <a:pPr marL="0" indent="0">
              <a:buNone/>
            </a:pPr>
            <a:r>
              <a:rPr lang="en-IN" dirty="0" err="1" smtClean="0">
                <a:latin typeface="AR CENA" pitchFamily="2" charset="0"/>
              </a:rPr>
              <a:t>Minuta</a:t>
            </a:r>
            <a:r>
              <a:rPr lang="en-IN" dirty="0" smtClean="0">
                <a:latin typeface="AR CENA" pitchFamily="2" charset="0"/>
              </a:rPr>
              <a:t> (0.015 inch / 0.38mm)</a:t>
            </a:r>
          </a:p>
          <a:p>
            <a:pPr marL="0" indent="0">
              <a:buNone/>
            </a:pPr>
            <a:endParaRPr lang="en-IN" dirty="0">
              <a:solidFill>
                <a:srgbClr val="00B050"/>
              </a:solidFill>
              <a:latin typeface="AR CENA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143000" y="3810000"/>
            <a:ext cx="6858000" cy="2590800"/>
          </a:xfrm>
          <a:prstGeom prst="roundRect">
            <a:avLst/>
          </a:pr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i="1" dirty="0" smtClean="0">
                <a:solidFill>
                  <a:schemeClr val="bg1"/>
                </a:solidFill>
              </a:rPr>
              <a:t>Severely involved posterior teeth – </a:t>
            </a:r>
            <a:r>
              <a:rPr lang="en-IN" sz="2800" b="1" i="1" dirty="0" err="1" smtClean="0">
                <a:solidFill>
                  <a:schemeClr val="bg1"/>
                </a:solidFill>
              </a:rPr>
              <a:t>Minikin</a:t>
            </a:r>
            <a:r>
              <a:rPr lang="en-IN" sz="2800" b="1" i="1" dirty="0" smtClean="0">
                <a:solidFill>
                  <a:schemeClr val="bg1"/>
                </a:solidFill>
              </a:rPr>
              <a:t> or Minim</a:t>
            </a:r>
            <a:endParaRPr lang="en-IN" sz="2800" b="1" i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67192" y="6400800"/>
            <a:ext cx="698620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 err="1">
                <a:solidFill>
                  <a:srgbClr val="00B0F0"/>
                </a:solidFill>
                <a:latin typeface="AR CENA" pitchFamily="2" charset="0"/>
              </a:rPr>
              <a:t>Sturdevant’s</a:t>
            </a:r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 Art &amp; Science of Operative Dentistry – 5</a:t>
            </a:r>
            <a:r>
              <a:rPr lang="en-IN" sz="2400" baseline="30000" dirty="0">
                <a:solidFill>
                  <a:srgbClr val="00B0F0"/>
                </a:solidFill>
                <a:latin typeface="AR CENA" pitchFamily="2" charset="0"/>
              </a:rPr>
              <a:t>th</a:t>
            </a:r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 edition</a:t>
            </a:r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</p:txBody>
      </p:sp>
      <p:sp>
        <p:nvSpPr>
          <p:cNvPr id="6" name="Cloud Callout 5"/>
          <p:cNvSpPr/>
          <p:nvPr/>
        </p:nvSpPr>
        <p:spPr>
          <a:xfrm>
            <a:off x="5029200" y="990600"/>
            <a:ext cx="4038600" cy="2060448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itchFamily="34" charset="0"/>
              <a:buChar char="•"/>
            </a:pPr>
            <a:r>
              <a:rPr lang="en-IN" sz="2000" b="1" i="1" dirty="0" smtClean="0">
                <a:solidFill>
                  <a:schemeClr val="bg1"/>
                </a:solidFill>
              </a:rPr>
              <a:t>Amount of dentin available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IN" sz="2000" b="1" i="1" dirty="0" smtClean="0">
                <a:solidFill>
                  <a:schemeClr val="bg1"/>
                </a:solidFill>
              </a:rPr>
              <a:t>Amount of retention required</a:t>
            </a:r>
            <a:endParaRPr lang="en-IN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05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IN" dirty="0" smtClean="0">
                <a:solidFill>
                  <a:srgbClr val="00B0F0"/>
                </a:solidFill>
                <a:latin typeface="AR CENA" pitchFamily="2" charset="0"/>
              </a:rPr>
              <a:t>INTRODUCTION</a:t>
            </a:r>
            <a:endParaRPr lang="en-IN" dirty="0">
              <a:solidFill>
                <a:srgbClr val="00B0F0"/>
              </a:solidFill>
              <a:latin typeface="AR CENA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5638800"/>
          </a:xfrm>
        </p:spPr>
        <p:txBody>
          <a:bodyPr/>
          <a:lstStyle/>
          <a:p>
            <a:pPr algn="just"/>
            <a:r>
              <a:rPr lang="en-IN" dirty="0" smtClean="0">
                <a:latin typeface="AR CENA" pitchFamily="2" charset="0"/>
              </a:rPr>
              <a:t>Complex posterior restorations are used to replace any missing structure of teeth</a:t>
            </a:r>
            <a:r>
              <a:rPr lang="en-IN" dirty="0" smtClean="0"/>
              <a:t>.</a:t>
            </a:r>
            <a:endParaRPr lang="en-IN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077290626"/>
              </p:ext>
            </p:extLst>
          </p:nvPr>
        </p:nvGraphicFramePr>
        <p:xfrm>
          <a:off x="1524000" y="21844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7110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5" t="31192" r="38379" b="18304"/>
          <a:stretch/>
        </p:blipFill>
        <p:spPr bwMode="auto">
          <a:xfrm>
            <a:off x="-30146" y="685800"/>
            <a:ext cx="9174146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6324600"/>
            <a:ext cx="698620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 err="1">
                <a:solidFill>
                  <a:srgbClr val="00B0F0"/>
                </a:solidFill>
                <a:latin typeface="AR CENA" pitchFamily="2" charset="0"/>
              </a:rPr>
              <a:t>Sturdevant’s</a:t>
            </a:r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 Art &amp; Science of Operative Dentistry – 5</a:t>
            </a:r>
            <a:r>
              <a:rPr lang="en-IN" sz="2400" baseline="30000" dirty="0">
                <a:solidFill>
                  <a:srgbClr val="00B0F0"/>
                </a:solidFill>
                <a:latin typeface="AR CENA" pitchFamily="2" charset="0"/>
              </a:rPr>
              <a:t>th</a:t>
            </a:r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 edition</a:t>
            </a:r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189171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0170"/>
            <a:ext cx="7543800" cy="6098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9200" y="6324600"/>
            <a:ext cx="698620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 err="1">
                <a:solidFill>
                  <a:srgbClr val="00B0F0"/>
                </a:solidFill>
                <a:latin typeface="AR CENA" pitchFamily="2" charset="0"/>
              </a:rPr>
              <a:t>Sturdevant’s</a:t>
            </a:r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 Art &amp; Science of Operative Dentistry – 5</a:t>
            </a:r>
            <a:r>
              <a:rPr lang="en-IN" sz="2400" baseline="30000" dirty="0">
                <a:solidFill>
                  <a:srgbClr val="00B0F0"/>
                </a:solidFill>
                <a:latin typeface="AR CENA" pitchFamily="2" charset="0"/>
              </a:rPr>
              <a:t>th</a:t>
            </a:r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 edition</a:t>
            </a:r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395121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839200" cy="6553200"/>
          </a:xfrm>
        </p:spPr>
        <p:txBody>
          <a:bodyPr/>
          <a:lstStyle/>
          <a:p>
            <a:pPr marL="0" indent="0">
              <a:buNone/>
            </a:pPr>
            <a:r>
              <a:rPr lang="en-IN" dirty="0" smtClean="0">
                <a:solidFill>
                  <a:srgbClr val="00B050"/>
                </a:solidFill>
                <a:latin typeface="AR CENA" pitchFamily="2" charset="0"/>
              </a:rPr>
              <a:t>Number of pins:</a:t>
            </a:r>
          </a:p>
          <a:p>
            <a:pPr marL="0" indent="0">
              <a:buNone/>
            </a:pPr>
            <a:endParaRPr lang="en-IN" dirty="0">
              <a:latin typeface="AR CENA" pitchFamily="2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114107801"/>
              </p:ext>
            </p:extLst>
          </p:nvPr>
        </p:nvGraphicFramePr>
        <p:xfrm>
          <a:off x="457200" y="609600"/>
          <a:ext cx="86868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38592" y="6324600"/>
            <a:ext cx="698620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 err="1">
                <a:solidFill>
                  <a:srgbClr val="00B0F0"/>
                </a:solidFill>
                <a:latin typeface="AR CENA" pitchFamily="2" charset="0"/>
              </a:rPr>
              <a:t>Sturdevant’s</a:t>
            </a:r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 Art &amp; Science of Operative Dentistry – 5</a:t>
            </a:r>
            <a:r>
              <a:rPr lang="en-IN" sz="2400" baseline="30000" dirty="0">
                <a:solidFill>
                  <a:srgbClr val="00B0F0"/>
                </a:solidFill>
                <a:latin typeface="AR CENA" pitchFamily="2" charset="0"/>
              </a:rPr>
              <a:t>th</a:t>
            </a:r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 edition</a:t>
            </a:r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310291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763000" cy="6553200"/>
          </a:xfrm>
        </p:spPr>
        <p:txBody>
          <a:bodyPr>
            <a:normAutofit/>
          </a:bodyPr>
          <a:lstStyle/>
          <a:p>
            <a:pPr algn="just"/>
            <a:endParaRPr lang="en-IN" sz="3000" dirty="0" smtClean="0">
              <a:latin typeface="AR CENA" pitchFamily="2" charset="0"/>
            </a:endParaRPr>
          </a:p>
          <a:p>
            <a:pPr algn="just"/>
            <a:r>
              <a:rPr lang="en-IN" sz="3000" dirty="0" smtClean="0">
                <a:latin typeface="AR CENA" pitchFamily="2" charset="0"/>
              </a:rPr>
              <a:t>As </a:t>
            </a:r>
            <a:r>
              <a:rPr lang="en-IN" sz="3000" dirty="0">
                <a:latin typeface="AR CENA" pitchFamily="2" charset="0"/>
              </a:rPr>
              <a:t>a </a:t>
            </a:r>
            <a:r>
              <a:rPr lang="en-IN" sz="3000" dirty="0" smtClean="0">
                <a:latin typeface="AR CENA" pitchFamily="2" charset="0"/>
              </a:rPr>
              <a:t>rule, one </a:t>
            </a:r>
            <a:r>
              <a:rPr lang="en-IN" sz="3000" dirty="0">
                <a:latin typeface="AR CENA" pitchFamily="2" charset="0"/>
              </a:rPr>
              <a:t>pin per missing axial line angle should be used</a:t>
            </a:r>
            <a:r>
              <a:rPr lang="en-IN" sz="3000" dirty="0" smtClean="0">
                <a:latin typeface="AR CENA" pitchFamily="2" charset="0"/>
              </a:rPr>
              <a:t>.</a:t>
            </a:r>
            <a:endParaRPr lang="en-IN" sz="3000" dirty="0">
              <a:latin typeface="AR CENA" pitchFamily="2" charset="0"/>
            </a:endParaRPr>
          </a:p>
          <a:p>
            <a:pPr algn="just"/>
            <a:r>
              <a:rPr lang="en-IN" sz="3000" dirty="0" smtClean="0">
                <a:latin typeface="AR CENA" pitchFamily="2" charset="0"/>
              </a:rPr>
              <a:t>The fewest </a:t>
            </a:r>
            <a:r>
              <a:rPr lang="en-IN" sz="3000" dirty="0">
                <a:latin typeface="AR CENA" pitchFamily="2" charset="0"/>
              </a:rPr>
              <a:t>pins possible should be used to achieve </a:t>
            </a:r>
            <a:r>
              <a:rPr lang="en-IN" sz="3000" dirty="0" smtClean="0">
                <a:latin typeface="AR CENA" pitchFamily="2" charset="0"/>
              </a:rPr>
              <a:t>the desired </a:t>
            </a:r>
            <a:r>
              <a:rPr lang="en-IN" sz="3000" dirty="0">
                <a:latin typeface="AR CENA" pitchFamily="2" charset="0"/>
              </a:rPr>
              <a:t>retention for a given restoration. </a:t>
            </a:r>
            <a:endParaRPr lang="en-IN" sz="3000" dirty="0" smtClean="0">
              <a:latin typeface="AR CENA" pitchFamily="2" charset="0"/>
            </a:endParaRPr>
          </a:p>
          <a:p>
            <a:pPr algn="just"/>
            <a:r>
              <a:rPr lang="en-IN" sz="3000" dirty="0" smtClean="0">
                <a:latin typeface="AR CENA" pitchFamily="2" charset="0"/>
              </a:rPr>
              <a:t>When only 2 </a:t>
            </a:r>
            <a:r>
              <a:rPr lang="en-IN" sz="3000" dirty="0">
                <a:latin typeface="AR CENA" pitchFamily="2" charset="0"/>
              </a:rPr>
              <a:t>to 3 mm of the </a:t>
            </a:r>
            <a:r>
              <a:rPr lang="en-IN" sz="3000" dirty="0" err="1">
                <a:latin typeface="AR CENA" pitchFamily="2" charset="0"/>
              </a:rPr>
              <a:t>occlusogingival</a:t>
            </a:r>
            <a:r>
              <a:rPr lang="en-IN" sz="3000" dirty="0">
                <a:latin typeface="AR CENA" pitchFamily="2" charset="0"/>
              </a:rPr>
              <a:t> height of a cusp </a:t>
            </a:r>
            <a:r>
              <a:rPr lang="en-IN" sz="3000" dirty="0" smtClean="0">
                <a:latin typeface="AR CENA" pitchFamily="2" charset="0"/>
              </a:rPr>
              <a:t>has been </a:t>
            </a:r>
            <a:r>
              <a:rPr lang="en-IN" sz="3000" dirty="0">
                <a:latin typeface="AR CENA" pitchFamily="2" charset="0"/>
              </a:rPr>
              <a:t>removed, no pin is </a:t>
            </a:r>
            <a:r>
              <a:rPr lang="en-IN" sz="3000" dirty="0" smtClean="0">
                <a:latin typeface="AR CENA" pitchFamily="2" charset="0"/>
              </a:rPr>
              <a:t>required.</a:t>
            </a:r>
          </a:p>
          <a:p>
            <a:pPr algn="just"/>
            <a:r>
              <a:rPr lang="en-IN" sz="3000" dirty="0" smtClean="0">
                <a:latin typeface="AR CENA" pitchFamily="2" charset="0"/>
              </a:rPr>
              <a:t>Number of pins increases , so does the retention.</a:t>
            </a:r>
            <a:endParaRPr lang="en-IN" sz="3000" dirty="0">
              <a:latin typeface="AR CENA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2392" y="6248400"/>
            <a:ext cx="698620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 err="1">
                <a:solidFill>
                  <a:srgbClr val="00B0F0"/>
                </a:solidFill>
                <a:latin typeface="AR CENA" pitchFamily="2" charset="0"/>
              </a:rPr>
              <a:t>Sturdevant’s</a:t>
            </a:r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 Art &amp; Science of Operative Dentistry – 5</a:t>
            </a:r>
            <a:r>
              <a:rPr lang="en-IN" sz="2400" baseline="30000" dirty="0">
                <a:solidFill>
                  <a:srgbClr val="00B0F0"/>
                </a:solidFill>
                <a:latin typeface="AR CENA" pitchFamily="2" charset="0"/>
              </a:rPr>
              <a:t>th</a:t>
            </a:r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 edition</a:t>
            </a:r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95937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839200" cy="6553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N" dirty="0" smtClean="0">
                <a:solidFill>
                  <a:srgbClr val="00B050"/>
                </a:solidFill>
                <a:latin typeface="AR CENA" pitchFamily="2" charset="0"/>
              </a:rPr>
              <a:t>Location of pins :</a:t>
            </a:r>
          </a:p>
          <a:p>
            <a:r>
              <a:rPr lang="en-IN" dirty="0" err="1" smtClean="0">
                <a:latin typeface="AR CENA" pitchFamily="2" charset="0"/>
              </a:rPr>
              <a:t>Occlusal</a:t>
            </a:r>
            <a:r>
              <a:rPr lang="en-IN" dirty="0" smtClean="0">
                <a:latin typeface="AR CENA" pitchFamily="2" charset="0"/>
              </a:rPr>
              <a:t> clearance – 2mm</a:t>
            </a:r>
          </a:p>
          <a:p>
            <a:r>
              <a:rPr lang="en-IN" dirty="0" smtClean="0">
                <a:latin typeface="AR CENA" pitchFamily="2" charset="0"/>
              </a:rPr>
              <a:t>Should be positioned 0.5mm-1.0mm to the DEJ or 1.0mm – 1.5mm to the external surface of the tooth.</a:t>
            </a:r>
          </a:p>
          <a:p>
            <a:endParaRPr lang="en-IN" dirty="0">
              <a:latin typeface="AR CENA" pitchFamily="2" charset="0"/>
            </a:endParaRPr>
          </a:p>
          <a:p>
            <a:endParaRPr lang="en-IN" dirty="0" smtClean="0">
              <a:latin typeface="AR CENA" pitchFamily="2" charset="0"/>
            </a:endParaRPr>
          </a:p>
          <a:p>
            <a:endParaRPr lang="en-IN" dirty="0">
              <a:latin typeface="AR CENA" pitchFamily="2" charset="0"/>
            </a:endParaRPr>
          </a:p>
          <a:p>
            <a:endParaRPr lang="en-IN" dirty="0" smtClean="0">
              <a:latin typeface="AR CENA" pitchFamily="2" charset="0"/>
            </a:endParaRPr>
          </a:p>
          <a:p>
            <a:endParaRPr lang="en-IN" dirty="0">
              <a:latin typeface="AR CENA" pitchFamily="2" charset="0"/>
            </a:endParaRPr>
          </a:p>
          <a:p>
            <a:r>
              <a:rPr lang="en-IN" dirty="0" smtClean="0">
                <a:latin typeface="AR CENA" pitchFamily="2" charset="0"/>
              </a:rPr>
              <a:t>Pinhole should be parallel to the external tooth surface.</a:t>
            </a:r>
          </a:p>
          <a:p>
            <a:pPr marL="0" indent="0">
              <a:buNone/>
            </a:pPr>
            <a:endParaRPr lang="en-IN" dirty="0" smtClean="0">
              <a:latin typeface="AR CENA" pitchFamily="2" charset="0"/>
            </a:endParaRPr>
          </a:p>
          <a:p>
            <a:pPr marL="0" indent="0">
              <a:buNone/>
            </a:pPr>
            <a:endParaRPr lang="en-IN" dirty="0">
              <a:latin typeface="AR CENA" pitchFamily="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8" t="29763" r="35522" b="18055"/>
          <a:stretch/>
        </p:blipFill>
        <p:spPr bwMode="auto">
          <a:xfrm>
            <a:off x="3048000" y="2514600"/>
            <a:ext cx="3360057" cy="2744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6324600"/>
            <a:ext cx="698620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 err="1">
                <a:solidFill>
                  <a:srgbClr val="00B0F0"/>
                </a:solidFill>
                <a:latin typeface="AR CENA" pitchFamily="2" charset="0"/>
              </a:rPr>
              <a:t>Sturdevant’s</a:t>
            </a:r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 Art &amp; Science of Operative Dentistry – 5</a:t>
            </a:r>
            <a:r>
              <a:rPr lang="en-IN" sz="2400" baseline="30000" dirty="0">
                <a:solidFill>
                  <a:srgbClr val="00B0F0"/>
                </a:solidFill>
                <a:latin typeface="AR CENA" pitchFamily="2" charset="0"/>
              </a:rPr>
              <a:t>th</a:t>
            </a:r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 edition</a:t>
            </a:r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328784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839200" cy="6477000"/>
          </a:xfrm>
        </p:spPr>
        <p:txBody>
          <a:bodyPr>
            <a:normAutofit/>
          </a:bodyPr>
          <a:lstStyle/>
          <a:p>
            <a:pPr algn="just"/>
            <a:r>
              <a:rPr lang="en-IN" sz="2800" dirty="0" smtClean="0">
                <a:latin typeface="AR CENA" pitchFamily="2" charset="0"/>
              </a:rPr>
              <a:t>0.5mm clearance around the circumference of pin.</a:t>
            </a:r>
          </a:p>
          <a:p>
            <a:pPr algn="just"/>
            <a:endParaRPr lang="en-IN" sz="2800" dirty="0" smtClean="0">
              <a:latin typeface="AR CENA" pitchFamily="2" charset="0"/>
            </a:endParaRPr>
          </a:p>
          <a:p>
            <a:pPr algn="just"/>
            <a:endParaRPr lang="en-IN" sz="2800" dirty="0">
              <a:latin typeface="AR CENA" pitchFamily="2" charset="0"/>
            </a:endParaRPr>
          </a:p>
          <a:p>
            <a:pPr algn="just"/>
            <a:endParaRPr lang="en-IN" sz="2800" dirty="0" smtClean="0">
              <a:latin typeface="AR CENA" pitchFamily="2" charset="0"/>
            </a:endParaRPr>
          </a:p>
          <a:p>
            <a:pPr algn="just"/>
            <a:endParaRPr lang="en-IN" sz="2800" dirty="0">
              <a:latin typeface="AR CENA" pitchFamily="2" charset="0"/>
            </a:endParaRPr>
          </a:p>
          <a:p>
            <a:pPr algn="just"/>
            <a:endParaRPr lang="en-IN" sz="2800" dirty="0" smtClean="0">
              <a:latin typeface="AR CENA" pitchFamily="2" charset="0"/>
            </a:endParaRPr>
          </a:p>
          <a:p>
            <a:pPr algn="just"/>
            <a:r>
              <a:rPr lang="en-IN" sz="2800" dirty="0" smtClean="0">
                <a:latin typeface="AR CENA" pitchFamily="2" charset="0"/>
              </a:rPr>
              <a:t>Should be placed on flat dentinal floor.</a:t>
            </a:r>
          </a:p>
          <a:p>
            <a:pPr algn="just"/>
            <a:r>
              <a:rPr lang="en-IN" sz="2800" dirty="0" err="1" smtClean="0">
                <a:latin typeface="AR CENA" pitchFamily="2" charset="0"/>
              </a:rPr>
              <a:t>Interpin</a:t>
            </a:r>
            <a:r>
              <a:rPr lang="en-IN" sz="2800" dirty="0" smtClean="0">
                <a:latin typeface="AR CENA" pitchFamily="2" charset="0"/>
              </a:rPr>
              <a:t> distance 3mm(</a:t>
            </a:r>
            <a:r>
              <a:rPr lang="en-IN" sz="2800" dirty="0" err="1" smtClean="0">
                <a:latin typeface="AR CENA" pitchFamily="2" charset="0"/>
              </a:rPr>
              <a:t>Minikin</a:t>
            </a:r>
            <a:r>
              <a:rPr lang="en-IN" sz="2800" dirty="0" smtClean="0">
                <a:latin typeface="AR CENA" pitchFamily="2" charset="0"/>
              </a:rPr>
              <a:t>);5mm(Minim)</a:t>
            </a:r>
          </a:p>
          <a:p>
            <a:pPr algn="just"/>
            <a:r>
              <a:rPr lang="en-IN" sz="2800" dirty="0" smtClean="0">
                <a:latin typeface="AR CENA" pitchFamily="2" charset="0"/>
              </a:rPr>
              <a:t>&gt; 3 pins – Different vertical levels.</a:t>
            </a:r>
            <a:endParaRPr lang="en-IN" sz="2800" dirty="0">
              <a:latin typeface="AR CENA" pitchFamily="2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2" t="19246" r="55156" b="31151"/>
          <a:stretch/>
        </p:blipFill>
        <p:spPr bwMode="auto">
          <a:xfrm>
            <a:off x="1219200" y="838200"/>
            <a:ext cx="1948543" cy="2276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4" t="23958" r="27958" b="31724"/>
          <a:stretch/>
        </p:blipFill>
        <p:spPr bwMode="auto">
          <a:xfrm>
            <a:off x="6232567" y="4191000"/>
            <a:ext cx="2911433" cy="260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2" t="21117" r="56708" b="30587"/>
          <a:stretch/>
        </p:blipFill>
        <p:spPr bwMode="auto">
          <a:xfrm>
            <a:off x="5867400" y="838200"/>
            <a:ext cx="2059379" cy="2276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096000"/>
            <a:ext cx="623256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 err="1">
                <a:solidFill>
                  <a:srgbClr val="00B0F0"/>
                </a:solidFill>
                <a:latin typeface="AR CENA" pitchFamily="2" charset="0"/>
              </a:rPr>
              <a:t>Sturdevant’s</a:t>
            </a:r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 Art &amp; Science of Operative Dentistry – 5</a:t>
            </a:r>
            <a:r>
              <a:rPr lang="en-IN" sz="2400" baseline="30000" dirty="0">
                <a:solidFill>
                  <a:srgbClr val="00B0F0"/>
                </a:solidFill>
                <a:latin typeface="AR CENA" pitchFamily="2" charset="0"/>
              </a:rPr>
              <a:t>th</a:t>
            </a:r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 edition</a:t>
            </a:r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408497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763000" cy="6553200"/>
          </a:xfrm>
        </p:spPr>
        <p:txBody>
          <a:bodyPr/>
          <a:lstStyle/>
          <a:p>
            <a:pPr marL="0" indent="0">
              <a:buNone/>
            </a:pPr>
            <a:r>
              <a:rPr lang="en-IN" dirty="0" smtClean="0">
                <a:solidFill>
                  <a:srgbClr val="00B050"/>
                </a:solidFill>
                <a:latin typeface="AR CENA" pitchFamily="2" charset="0"/>
              </a:rPr>
              <a:t>The following factors help the clinician for pin placement:</a:t>
            </a:r>
          </a:p>
          <a:p>
            <a:pPr marL="514350" indent="-514350">
              <a:buAutoNum type="alphaLcParenR"/>
            </a:pPr>
            <a:r>
              <a:rPr lang="en-IN" dirty="0" smtClean="0">
                <a:latin typeface="AR CENA" pitchFamily="2" charset="0"/>
              </a:rPr>
              <a:t>Knowledge of anatomy</a:t>
            </a:r>
          </a:p>
          <a:p>
            <a:pPr marL="514350" indent="-514350">
              <a:buAutoNum type="alphaLcParenR"/>
            </a:pPr>
            <a:r>
              <a:rPr lang="en-IN" dirty="0" smtClean="0">
                <a:latin typeface="AR CENA" pitchFamily="2" charset="0"/>
              </a:rPr>
              <a:t>Radiographs</a:t>
            </a:r>
          </a:p>
          <a:p>
            <a:pPr marL="514350" indent="-514350">
              <a:buAutoNum type="alphaLcParenR"/>
            </a:pPr>
            <a:r>
              <a:rPr lang="en-IN" dirty="0" smtClean="0">
                <a:latin typeface="AR CENA" pitchFamily="2" charset="0"/>
              </a:rPr>
              <a:t>Outer surface of the tooth</a:t>
            </a:r>
          </a:p>
          <a:p>
            <a:pPr marL="514350" indent="-514350">
              <a:buAutoNum type="alphaLcParenR"/>
            </a:pPr>
            <a:r>
              <a:rPr lang="en-IN" dirty="0" smtClean="0">
                <a:latin typeface="AR CENA" pitchFamily="2" charset="0"/>
              </a:rPr>
              <a:t>Amount of dentin</a:t>
            </a:r>
          </a:p>
          <a:p>
            <a:pPr marL="514350" indent="-514350">
              <a:buAutoNum type="alphaLcParenR"/>
            </a:pPr>
            <a:r>
              <a:rPr lang="en-IN" dirty="0" smtClean="0">
                <a:latin typeface="AR CENA" pitchFamily="2" charset="0"/>
              </a:rPr>
              <a:t>Anatomical features</a:t>
            </a:r>
          </a:p>
          <a:p>
            <a:pPr marL="514350" indent="-514350">
              <a:buAutoNum type="alphaLcParenR"/>
            </a:pPr>
            <a:r>
              <a:rPr lang="en-IN" dirty="0" smtClean="0">
                <a:latin typeface="AR CENA" pitchFamily="2" charset="0"/>
              </a:rPr>
              <a:t>Tooth alignment</a:t>
            </a:r>
          </a:p>
          <a:p>
            <a:pPr marL="514350" indent="-514350">
              <a:buAutoNum type="alphaLcParenR"/>
            </a:pPr>
            <a:r>
              <a:rPr lang="en-IN" dirty="0" smtClean="0">
                <a:latin typeface="AR CENA" pitchFamily="2" charset="0"/>
              </a:rPr>
              <a:t>Relative age of patient</a:t>
            </a:r>
            <a:endParaRPr lang="en-IN" dirty="0">
              <a:latin typeface="AR CENA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6172200"/>
            <a:ext cx="67601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Operative Dentistry – Modern Theory and Practice - </a:t>
            </a:r>
            <a:r>
              <a:rPr lang="en-IN" sz="2400" dirty="0" err="1">
                <a:solidFill>
                  <a:srgbClr val="00B0F0"/>
                </a:solidFill>
                <a:latin typeface="AR CENA" pitchFamily="2" charset="0"/>
              </a:rPr>
              <a:t>Marzouk</a:t>
            </a:r>
            <a:endParaRPr lang="en-IN" sz="2400" dirty="0">
              <a:solidFill>
                <a:srgbClr val="00B0F0"/>
              </a:solidFill>
              <a:latin typeface="AR CENA" pitchFamily="2" charset="0"/>
            </a:endParaRPr>
          </a:p>
          <a:p>
            <a:endParaRPr lang="en-IN" sz="2400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2" t="13492" r="17786" b="9945"/>
          <a:stretch/>
        </p:blipFill>
        <p:spPr bwMode="auto">
          <a:xfrm>
            <a:off x="5486400" y="1143000"/>
            <a:ext cx="3011848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06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2400"/>
            <a:ext cx="8915400" cy="6477000"/>
          </a:xfrm>
        </p:spPr>
        <p:txBody>
          <a:bodyPr/>
          <a:lstStyle/>
          <a:p>
            <a:pPr marL="0" indent="0">
              <a:buNone/>
            </a:pPr>
            <a:r>
              <a:rPr lang="en-IN" dirty="0" smtClean="0">
                <a:solidFill>
                  <a:srgbClr val="00B050"/>
                </a:solidFill>
                <a:latin typeface="AR CENA" pitchFamily="2" charset="0"/>
              </a:rPr>
              <a:t>Pin design:</a:t>
            </a:r>
          </a:p>
          <a:p>
            <a:r>
              <a:rPr lang="en-IN" dirty="0" smtClean="0">
                <a:latin typeface="AR CENA" pitchFamily="2" charset="0"/>
              </a:rPr>
              <a:t>Standard</a:t>
            </a:r>
          </a:p>
          <a:p>
            <a:r>
              <a:rPr lang="en-IN" dirty="0" smtClean="0">
                <a:latin typeface="AR CENA" pitchFamily="2" charset="0"/>
              </a:rPr>
              <a:t>Self-shearing</a:t>
            </a:r>
          </a:p>
          <a:p>
            <a:r>
              <a:rPr lang="en-IN" dirty="0" smtClean="0">
                <a:latin typeface="AR CENA" pitchFamily="2" charset="0"/>
              </a:rPr>
              <a:t>Two-in-one</a:t>
            </a:r>
          </a:p>
          <a:p>
            <a:r>
              <a:rPr lang="en-IN" dirty="0" smtClean="0">
                <a:latin typeface="AR CENA" pitchFamily="2" charset="0"/>
              </a:rPr>
              <a:t>Link Series</a:t>
            </a:r>
          </a:p>
          <a:p>
            <a:r>
              <a:rPr lang="en-IN" dirty="0" smtClean="0">
                <a:latin typeface="AR CENA" pitchFamily="2" charset="0"/>
              </a:rPr>
              <a:t>Link </a:t>
            </a:r>
            <a:r>
              <a:rPr lang="en-IN" dirty="0">
                <a:latin typeface="AR CENA" pitchFamily="2" charset="0"/>
              </a:rPr>
              <a:t>Plus</a:t>
            </a:r>
            <a:endParaRPr lang="en-IN" dirty="0">
              <a:solidFill>
                <a:srgbClr val="00B050"/>
              </a:solidFill>
              <a:latin typeface="AR CENA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6172200"/>
            <a:ext cx="698620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 err="1">
                <a:solidFill>
                  <a:srgbClr val="00B0F0"/>
                </a:solidFill>
                <a:latin typeface="AR CENA" pitchFamily="2" charset="0"/>
              </a:rPr>
              <a:t>Sturdevant’s</a:t>
            </a:r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 Art &amp; Science of Operative Dentistry – 5</a:t>
            </a:r>
            <a:r>
              <a:rPr lang="en-IN" sz="2400" baseline="30000" dirty="0">
                <a:solidFill>
                  <a:srgbClr val="00B0F0"/>
                </a:solidFill>
                <a:latin typeface="AR CENA" pitchFamily="2" charset="0"/>
              </a:rPr>
              <a:t>th</a:t>
            </a:r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 edition</a:t>
            </a:r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176600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3" y="228600"/>
            <a:ext cx="8783477" cy="598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5400" y="6400800"/>
            <a:ext cx="698620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 err="1">
                <a:solidFill>
                  <a:srgbClr val="00B0F0"/>
                </a:solidFill>
                <a:latin typeface="AR CENA" pitchFamily="2" charset="0"/>
              </a:rPr>
              <a:t>Sturdevant’s</a:t>
            </a:r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 Art &amp; Science of Operative Dentistry – 5</a:t>
            </a:r>
            <a:r>
              <a:rPr lang="en-IN" sz="2400" baseline="30000" dirty="0">
                <a:solidFill>
                  <a:srgbClr val="00B0F0"/>
                </a:solidFill>
                <a:latin typeface="AR CENA" pitchFamily="2" charset="0"/>
              </a:rPr>
              <a:t>th</a:t>
            </a:r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 edition</a:t>
            </a:r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174913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839200" cy="6553200"/>
          </a:xfrm>
        </p:spPr>
        <p:txBody>
          <a:bodyPr/>
          <a:lstStyle/>
          <a:p>
            <a:pPr marL="0" indent="0">
              <a:buNone/>
            </a:pPr>
            <a:r>
              <a:rPr lang="en-IN" dirty="0" smtClean="0">
                <a:latin typeface="AR CENA" pitchFamily="2" charset="0"/>
              </a:rPr>
              <a:t>Standard pin : </a:t>
            </a:r>
          </a:p>
          <a:p>
            <a:r>
              <a:rPr lang="en-IN" dirty="0" smtClean="0">
                <a:latin typeface="AR CENA" pitchFamily="2" charset="0"/>
              </a:rPr>
              <a:t>7mm long with flattened head</a:t>
            </a:r>
          </a:p>
          <a:p>
            <a:endParaRPr lang="en-IN" dirty="0">
              <a:latin typeface="AR CENA" pitchFamily="2" charset="0"/>
            </a:endParaRPr>
          </a:p>
          <a:p>
            <a:endParaRPr lang="en-IN" dirty="0" smtClean="0">
              <a:latin typeface="AR CENA" pitchFamily="2" charset="0"/>
            </a:endParaRPr>
          </a:p>
          <a:p>
            <a:endParaRPr lang="en-IN" dirty="0">
              <a:latin typeface="AR CENA" pitchFamily="2" charset="0"/>
            </a:endParaRPr>
          </a:p>
          <a:p>
            <a:r>
              <a:rPr lang="en-IN" dirty="0" smtClean="0">
                <a:latin typeface="AR CENA" pitchFamily="2" charset="0"/>
              </a:rPr>
              <a:t>Can be reversed one quarter to one half turn.</a:t>
            </a:r>
          </a:p>
          <a:p>
            <a:endParaRPr lang="en-IN" dirty="0" smtClean="0">
              <a:latin typeface="AR CENA" pitchFamily="2" charset="0"/>
            </a:endParaRPr>
          </a:p>
          <a:p>
            <a:pPr marL="0" indent="0">
              <a:buNone/>
            </a:pPr>
            <a:endParaRPr lang="en-IN" dirty="0">
              <a:latin typeface="AR CENA" pitchFamily="2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61" t="3820" r="6940" b="75343"/>
          <a:stretch/>
        </p:blipFill>
        <p:spPr bwMode="auto">
          <a:xfrm>
            <a:off x="2133600" y="1371600"/>
            <a:ext cx="5058833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038600"/>
            <a:ext cx="3219450" cy="220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038600"/>
            <a:ext cx="3310466" cy="2188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38592" y="6241382"/>
            <a:ext cx="698620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 err="1">
                <a:solidFill>
                  <a:srgbClr val="00B0F0"/>
                </a:solidFill>
                <a:latin typeface="AR CENA" pitchFamily="2" charset="0"/>
              </a:rPr>
              <a:t>Sturdevant’s</a:t>
            </a:r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 Art &amp; Science of Operative Dentistry – 5</a:t>
            </a:r>
            <a:r>
              <a:rPr lang="en-IN" sz="2400" baseline="30000" dirty="0">
                <a:solidFill>
                  <a:srgbClr val="00B0F0"/>
                </a:solidFill>
                <a:latin typeface="AR CENA" pitchFamily="2" charset="0"/>
              </a:rPr>
              <a:t>th</a:t>
            </a:r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 edition</a:t>
            </a:r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123459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04800"/>
            <a:ext cx="8839200" cy="6324600"/>
          </a:xfrm>
        </p:spPr>
        <p:txBody>
          <a:bodyPr/>
          <a:lstStyle/>
          <a:p>
            <a:pPr algn="just"/>
            <a:r>
              <a:rPr lang="en-IN" dirty="0" smtClean="0">
                <a:latin typeface="AR CENA" pitchFamily="2" charset="0"/>
              </a:rPr>
              <a:t>These restorations usually involve the replacement of one or more missing cusps and require additional means of retention.</a:t>
            </a:r>
            <a:endParaRPr lang="en-IN" dirty="0">
              <a:latin typeface="AR CENA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881114"/>
            <a:ext cx="3038007" cy="20050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142" y="4038599"/>
            <a:ext cx="3835058" cy="20462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962400"/>
            <a:ext cx="3429000" cy="212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5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915400" cy="6629400"/>
          </a:xfrm>
        </p:spPr>
        <p:txBody>
          <a:bodyPr/>
          <a:lstStyle/>
          <a:p>
            <a:pPr marL="0" indent="0">
              <a:buNone/>
            </a:pPr>
            <a:r>
              <a:rPr lang="en-IN" dirty="0" smtClean="0">
                <a:latin typeface="AR CENA" pitchFamily="2" charset="0"/>
              </a:rPr>
              <a:t>Self- shearing :</a:t>
            </a:r>
          </a:p>
          <a:p>
            <a:pPr algn="just"/>
            <a:r>
              <a:rPr lang="en-IN" sz="2800" dirty="0">
                <a:latin typeface="AR CENA" pitchFamily="2" charset="0"/>
              </a:rPr>
              <a:t>The self-shearing pin has a total length that </a:t>
            </a:r>
            <a:r>
              <a:rPr lang="en-IN" sz="2800" dirty="0" smtClean="0">
                <a:latin typeface="AR CENA" pitchFamily="2" charset="0"/>
              </a:rPr>
              <a:t>varies according </a:t>
            </a:r>
            <a:r>
              <a:rPr lang="en-IN" sz="2800" dirty="0">
                <a:latin typeface="AR CENA" pitchFamily="2" charset="0"/>
              </a:rPr>
              <a:t>to the diameter of the </a:t>
            </a:r>
            <a:r>
              <a:rPr lang="en-IN" sz="2800" dirty="0" smtClean="0">
                <a:latin typeface="AR CENA" pitchFamily="2" charset="0"/>
              </a:rPr>
              <a:t>pin.</a:t>
            </a:r>
          </a:p>
          <a:p>
            <a:pPr algn="just"/>
            <a:r>
              <a:rPr lang="en-IN" sz="2800" dirty="0" smtClean="0">
                <a:latin typeface="AR CENA" pitchFamily="2" charset="0"/>
              </a:rPr>
              <a:t>It </a:t>
            </a:r>
            <a:r>
              <a:rPr lang="en-IN" sz="2800" dirty="0">
                <a:latin typeface="AR CENA" pitchFamily="2" charset="0"/>
              </a:rPr>
              <a:t>also consists of a flattened </a:t>
            </a:r>
            <a:r>
              <a:rPr lang="en-IN" sz="2800" dirty="0" smtClean="0">
                <a:latin typeface="AR CENA" pitchFamily="2" charset="0"/>
              </a:rPr>
              <a:t>head.</a:t>
            </a:r>
          </a:p>
          <a:p>
            <a:pPr algn="just"/>
            <a:r>
              <a:rPr lang="en-IN" sz="2800" dirty="0">
                <a:latin typeface="AR CENA" pitchFamily="2" charset="0"/>
              </a:rPr>
              <a:t>When the pin approaches </a:t>
            </a:r>
            <a:r>
              <a:rPr lang="en-IN" sz="2800" dirty="0" smtClean="0">
                <a:latin typeface="AR CENA" pitchFamily="2" charset="0"/>
              </a:rPr>
              <a:t>the bottom </a:t>
            </a:r>
            <a:r>
              <a:rPr lang="en-IN" sz="2800" dirty="0">
                <a:latin typeface="AR CENA" pitchFamily="2" charset="0"/>
              </a:rPr>
              <a:t>of the pinhole, the head of the pin shears </a:t>
            </a:r>
            <a:r>
              <a:rPr lang="en-IN" sz="2800" dirty="0" smtClean="0">
                <a:latin typeface="AR CENA" pitchFamily="2" charset="0"/>
              </a:rPr>
              <a:t>off, leaving </a:t>
            </a:r>
            <a:r>
              <a:rPr lang="en-IN" sz="2800" dirty="0">
                <a:latin typeface="AR CENA" pitchFamily="2" charset="0"/>
              </a:rPr>
              <a:t>a length of pin extending from the dentin.</a:t>
            </a:r>
            <a:endParaRPr lang="en-IN" sz="2800" dirty="0" smtClean="0">
              <a:latin typeface="AR CENA" pitchFamily="2" charset="0"/>
            </a:endParaRPr>
          </a:p>
          <a:p>
            <a:pPr marL="0" indent="0" algn="just">
              <a:buNone/>
            </a:pPr>
            <a:endParaRPr lang="en-IN" sz="2800" dirty="0">
              <a:latin typeface="AR CENA" pitchFamily="2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3" t="18869" r="-1" b="61452"/>
          <a:stretch/>
        </p:blipFill>
        <p:spPr bwMode="auto">
          <a:xfrm>
            <a:off x="1371600" y="3505200"/>
            <a:ext cx="6602260" cy="178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67192" y="6261080"/>
            <a:ext cx="698620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 err="1">
                <a:solidFill>
                  <a:srgbClr val="00B0F0"/>
                </a:solidFill>
                <a:latin typeface="AR CENA" pitchFamily="2" charset="0"/>
              </a:rPr>
              <a:t>Sturdevant’s</a:t>
            </a:r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 Art &amp; Science of Operative Dentistry – 5</a:t>
            </a:r>
            <a:r>
              <a:rPr lang="en-IN" sz="2400" baseline="30000" dirty="0">
                <a:solidFill>
                  <a:srgbClr val="00B0F0"/>
                </a:solidFill>
                <a:latin typeface="AR CENA" pitchFamily="2" charset="0"/>
              </a:rPr>
              <a:t>th</a:t>
            </a:r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 edition</a:t>
            </a:r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167093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"/>
            <a:ext cx="8763000" cy="6553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dirty="0" smtClean="0">
                <a:latin typeface="AR CENA" pitchFamily="2" charset="0"/>
              </a:rPr>
              <a:t>Two in One pin :</a:t>
            </a:r>
          </a:p>
          <a:p>
            <a:pPr algn="just"/>
            <a:r>
              <a:rPr lang="en-IN" sz="2800" dirty="0">
                <a:latin typeface="AR CENA" pitchFamily="2" charset="0"/>
              </a:rPr>
              <a:t>The two-in-one pin is actually two pins in one, </a:t>
            </a:r>
            <a:r>
              <a:rPr lang="en-IN" sz="2800" dirty="0" smtClean="0">
                <a:latin typeface="AR CENA" pitchFamily="2" charset="0"/>
              </a:rPr>
              <a:t>with each </a:t>
            </a:r>
            <a:r>
              <a:rPr lang="en-IN" sz="2800" dirty="0">
                <a:latin typeface="AR CENA" pitchFamily="2" charset="0"/>
              </a:rPr>
              <a:t>one being shorter than the standard </a:t>
            </a:r>
            <a:r>
              <a:rPr lang="en-IN" sz="2800" dirty="0" smtClean="0">
                <a:latin typeface="AR CENA" pitchFamily="2" charset="0"/>
              </a:rPr>
              <a:t>pin.</a:t>
            </a:r>
          </a:p>
          <a:p>
            <a:pPr algn="just"/>
            <a:r>
              <a:rPr lang="en-IN" sz="2800" dirty="0" smtClean="0">
                <a:latin typeface="AR CENA" pitchFamily="2" charset="0"/>
              </a:rPr>
              <a:t>9.5mm</a:t>
            </a:r>
          </a:p>
          <a:p>
            <a:pPr algn="just"/>
            <a:r>
              <a:rPr lang="en-IN" sz="2800" dirty="0">
                <a:latin typeface="AR CENA" pitchFamily="2" charset="0"/>
              </a:rPr>
              <a:t>When the </a:t>
            </a:r>
            <a:r>
              <a:rPr lang="en-IN" sz="2800" dirty="0" smtClean="0">
                <a:latin typeface="AR CENA" pitchFamily="2" charset="0"/>
              </a:rPr>
              <a:t>pin reaches </a:t>
            </a:r>
            <a:r>
              <a:rPr lang="en-IN" sz="2800" dirty="0">
                <a:latin typeface="AR CENA" pitchFamily="2" charset="0"/>
              </a:rPr>
              <a:t>the bottom of the pinhole, it shears </a:t>
            </a:r>
            <a:r>
              <a:rPr lang="en-IN" sz="2800" dirty="0" smtClean="0">
                <a:latin typeface="AR CENA" pitchFamily="2" charset="0"/>
              </a:rPr>
              <a:t>approximately in </a:t>
            </a:r>
            <a:r>
              <a:rPr lang="en-IN" sz="2800" dirty="0">
                <a:latin typeface="AR CENA" pitchFamily="2" charset="0"/>
              </a:rPr>
              <a:t>half, leaving a length of pin extending </a:t>
            </a:r>
            <a:r>
              <a:rPr lang="en-IN" sz="2800" dirty="0" smtClean="0">
                <a:latin typeface="AR CENA" pitchFamily="2" charset="0"/>
              </a:rPr>
              <a:t>from the </a:t>
            </a:r>
            <a:r>
              <a:rPr lang="en-IN" sz="2800" dirty="0">
                <a:latin typeface="AR CENA" pitchFamily="2" charset="0"/>
              </a:rPr>
              <a:t>dentin with the other half remaining in the </a:t>
            </a:r>
            <a:r>
              <a:rPr lang="en-IN" sz="2800" dirty="0" smtClean="0">
                <a:latin typeface="AR CENA" pitchFamily="2" charset="0"/>
              </a:rPr>
              <a:t>hand wrench </a:t>
            </a:r>
            <a:r>
              <a:rPr lang="en-IN" sz="2800" dirty="0">
                <a:latin typeface="AR CENA" pitchFamily="2" charset="0"/>
              </a:rPr>
              <a:t>or the </a:t>
            </a:r>
            <a:r>
              <a:rPr lang="en-IN" sz="2800" dirty="0" err="1">
                <a:latin typeface="AR CENA" pitchFamily="2" charset="0"/>
              </a:rPr>
              <a:t>handpiece</a:t>
            </a:r>
            <a:r>
              <a:rPr lang="en-IN" sz="2800" dirty="0">
                <a:latin typeface="AR CENA" pitchFamily="2" charset="0"/>
              </a:rPr>
              <a:t> </a:t>
            </a:r>
            <a:r>
              <a:rPr lang="en-IN" sz="2800" dirty="0" smtClean="0">
                <a:latin typeface="AR CENA" pitchFamily="2" charset="0"/>
              </a:rPr>
              <a:t>chuck.</a:t>
            </a:r>
          </a:p>
          <a:p>
            <a:pPr algn="just"/>
            <a:endParaRPr lang="en-IN" sz="2800" dirty="0">
              <a:latin typeface="AR CENA" pitchFamily="2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1" t="31038" b="49663"/>
          <a:stretch/>
        </p:blipFill>
        <p:spPr bwMode="auto">
          <a:xfrm>
            <a:off x="679718" y="4080163"/>
            <a:ext cx="8083282" cy="186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90992" y="6324600"/>
            <a:ext cx="698620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 err="1">
                <a:solidFill>
                  <a:srgbClr val="00B0F0"/>
                </a:solidFill>
                <a:latin typeface="AR CENA" pitchFamily="2" charset="0"/>
              </a:rPr>
              <a:t>Sturdevant’s</a:t>
            </a:r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 Art &amp; Science of Operative Dentistry – 5</a:t>
            </a:r>
            <a:r>
              <a:rPr lang="en-IN" sz="2400" baseline="30000" dirty="0">
                <a:solidFill>
                  <a:srgbClr val="00B0F0"/>
                </a:solidFill>
                <a:latin typeface="AR CENA" pitchFamily="2" charset="0"/>
              </a:rPr>
              <a:t>th</a:t>
            </a:r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 edition</a:t>
            </a:r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168290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2400"/>
            <a:ext cx="8991600" cy="6629400"/>
          </a:xfrm>
        </p:spPr>
        <p:txBody>
          <a:bodyPr/>
          <a:lstStyle/>
          <a:p>
            <a:pPr marL="0" indent="0">
              <a:buNone/>
            </a:pPr>
            <a:r>
              <a:rPr lang="en-IN" dirty="0" smtClean="0">
                <a:latin typeface="AR CENA" pitchFamily="2" charset="0"/>
              </a:rPr>
              <a:t>Link series pin :</a:t>
            </a:r>
          </a:p>
          <a:p>
            <a:pPr algn="just"/>
            <a:r>
              <a:rPr lang="en-IN" sz="2800" dirty="0">
                <a:latin typeface="AR CENA" pitchFamily="2" charset="0"/>
              </a:rPr>
              <a:t>When the pin reaches the </a:t>
            </a:r>
            <a:r>
              <a:rPr lang="en-IN" sz="2800" dirty="0" smtClean="0">
                <a:latin typeface="AR CENA" pitchFamily="2" charset="0"/>
              </a:rPr>
              <a:t>bottom of </a:t>
            </a:r>
            <a:r>
              <a:rPr lang="en-IN" sz="2800" dirty="0">
                <a:latin typeface="AR CENA" pitchFamily="2" charset="0"/>
              </a:rPr>
              <a:t>the hole, the top portion of the pin shears off, </a:t>
            </a:r>
            <a:r>
              <a:rPr lang="en-IN" sz="2800" dirty="0" smtClean="0">
                <a:latin typeface="AR CENA" pitchFamily="2" charset="0"/>
              </a:rPr>
              <a:t>leaving a </a:t>
            </a:r>
            <a:r>
              <a:rPr lang="en-IN" sz="2800" dirty="0">
                <a:latin typeface="AR CENA" pitchFamily="2" charset="0"/>
              </a:rPr>
              <a:t>length of pin extending from the dentin</a:t>
            </a:r>
            <a:r>
              <a:rPr lang="en-IN" sz="2800" dirty="0" smtClean="0">
                <a:latin typeface="AR CENA" pitchFamily="2" charset="0"/>
              </a:rPr>
              <a:t>.</a:t>
            </a:r>
          </a:p>
          <a:p>
            <a:pPr algn="just"/>
            <a:r>
              <a:rPr lang="en-IN" sz="2800" dirty="0">
                <a:latin typeface="AR CENA" pitchFamily="2" charset="0"/>
              </a:rPr>
              <a:t>The </a:t>
            </a:r>
            <a:r>
              <a:rPr lang="en-IN" sz="2800" dirty="0" err="1">
                <a:latin typeface="AR CENA" pitchFamily="2" charset="0"/>
              </a:rPr>
              <a:t>Minuta</a:t>
            </a:r>
            <a:r>
              <a:rPr lang="en-IN" sz="2800" dirty="0">
                <a:latin typeface="AR CENA" pitchFamily="2" charset="0"/>
              </a:rPr>
              <a:t>, </a:t>
            </a:r>
            <a:r>
              <a:rPr lang="en-IN" sz="2800" dirty="0" err="1">
                <a:latin typeface="AR CENA" pitchFamily="2" charset="0"/>
              </a:rPr>
              <a:t>Minikin</a:t>
            </a:r>
            <a:r>
              <a:rPr lang="en-IN" sz="2800" dirty="0">
                <a:latin typeface="AR CENA" pitchFamily="2" charset="0"/>
              </a:rPr>
              <a:t>, </a:t>
            </a:r>
            <a:r>
              <a:rPr lang="en-IN" sz="2800" dirty="0" smtClean="0">
                <a:latin typeface="AR CENA" pitchFamily="2" charset="0"/>
              </a:rPr>
              <a:t>Minim, and </a:t>
            </a:r>
            <a:r>
              <a:rPr lang="en-IN" sz="2800" dirty="0">
                <a:latin typeface="AR CENA" pitchFamily="2" charset="0"/>
              </a:rPr>
              <a:t>Regular pins are available in the Link Series. </a:t>
            </a:r>
            <a:endParaRPr lang="en-IN" sz="2800" dirty="0" smtClean="0">
              <a:latin typeface="AR CENA" pitchFamily="2" charset="0"/>
            </a:endParaRPr>
          </a:p>
          <a:p>
            <a:pPr algn="just"/>
            <a:r>
              <a:rPr lang="en-IN" sz="2800" dirty="0" smtClean="0">
                <a:latin typeface="AR CENA" pitchFamily="2" charset="0"/>
              </a:rPr>
              <a:t>The</a:t>
            </a:r>
            <a:r>
              <a:rPr lang="en-IN" sz="2800" dirty="0">
                <a:latin typeface="AR CENA" pitchFamily="2" charset="0"/>
              </a:rPr>
              <a:t> </a:t>
            </a:r>
            <a:r>
              <a:rPr lang="en-IN" sz="2800" dirty="0" smtClean="0">
                <a:latin typeface="AR CENA" pitchFamily="2" charset="0"/>
              </a:rPr>
              <a:t>Link </a:t>
            </a:r>
            <a:r>
              <a:rPr lang="en-IN" sz="2800" dirty="0">
                <a:latin typeface="AR CENA" pitchFamily="2" charset="0"/>
              </a:rPr>
              <a:t>Series pins are recommended because of </a:t>
            </a:r>
            <a:r>
              <a:rPr lang="en-IN" sz="2800" dirty="0" smtClean="0">
                <a:latin typeface="AR CENA" pitchFamily="2" charset="0"/>
              </a:rPr>
              <a:t>their versatility</a:t>
            </a:r>
            <a:r>
              <a:rPr lang="en-IN" sz="2800" dirty="0">
                <a:latin typeface="AR CENA" pitchFamily="2" charset="0"/>
              </a:rPr>
              <a:t>, self-aligning ability, and </a:t>
            </a:r>
            <a:r>
              <a:rPr lang="en-IN" sz="2800" dirty="0" smtClean="0">
                <a:latin typeface="AR CENA" pitchFamily="2" charset="0"/>
              </a:rPr>
              <a:t>retentiveness.</a:t>
            </a:r>
          </a:p>
          <a:p>
            <a:pPr algn="just"/>
            <a:endParaRPr lang="en-IN" sz="2800" dirty="0" smtClean="0">
              <a:latin typeface="AR CENA" pitchFamily="2" charset="0"/>
            </a:endParaRPr>
          </a:p>
          <a:p>
            <a:pPr marL="0" indent="0">
              <a:buNone/>
            </a:pPr>
            <a:endParaRPr lang="en-IN" dirty="0">
              <a:latin typeface="AR CENA" pitchFamily="2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1" t="44628" r="10587" b="27686"/>
          <a:stretch/>
        </p:blipFill>
        <p:spPr bwMode="auto">
          <a:xfrm>
            <a:off x="2015836" y="3657600"/>
            <a:ext cx="5430983" cy="1392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3" t="59186" r="35625" b="23011"/>
          <a:stretch/>
        </p:blipFill>
        <p:spPr bwMode="auto">
          <a:xfrm>
            <a:off x="1995054" y="5181600"/>
            <a:ext cx="543098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3792" y="6324601"/>
            <a:ext cx="6986208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2400" dirty="0" err="1">
                <a:solidFill>
                  <a:srgbClr val="00B0F0"/>
                </a:solidFill>
                <a:latin typeface="AR CENA" pitchFamily="2" charset="0"/>
              </a:rPr>
              <a:t>Sturdevant’s</a:t>
            </a:r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 Art &amp; Science of Operative Dentistry – 5</a:t>
            </a:r>
            <a:r>
              <a:rPr lang="en-IN" sz="2400" baseline="30000" dirty="0">
                <a:solidFill>
                  <a:srgbClr val="00B0F0"/>
                </a:solidFill>
                <a:latin typeface="AR CENA" pitchFamily="2" charset="0"/>
              </a:rPr>
              <a:t>th</a:t>
            </a:r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 edition</a:t>
            </a:r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pPr algn="ctr"/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237740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2400"/>
            <a:ext cx="8915400" cy="6477000"/>
          </a:xfrm>
        </p:spPr>
        <p:txBody>
          <a:bodyPr/>
          <a:lstStyle/>
          <a:p>
            <a:pPr marL="0" indent="0">
              <a:buNone/>
            </a:pPr>
            <a:r>
              <a:rPr lang="en-IN" dirty="0" smtClean="0">
                <a:latin typeface="AR CENA" pitchFamily="2" charset="0"/>
              </a:rPr>
              <a:t>Link plus pins:</a:t>
            </a:r>
          </a:p>
          <a:p>
            <a:pPr algn="just"/>
            <a:r>
              <a:rPr lang="en-IN" sz="2800" dirty="0">
                <a:latin typeface="AR CENA" pitchFamily="2" charset="0"/>
              </a:rPr>
              <a:t>The Link Plus pins are self-shearing and are </a:t>
            </a:r>
            <a:r>
              <a:rPr lang="en-IN" sz="2800" dirty="0" smtClean="0">
                <a:latin typeface="AR CENA" pitchFamily="2" charset="0"/>
              </a:rPr>
              <a:t>available as </a:t>
            </a:r>
            <a:r>
              <a:rPr lang="en-IN" sz="2800" dirty="0">
                <a:latin typeface="AR CENA" pitchFamily="2" charset="0"/>
              </a:rPr>
              <a:t>a single or two-in-one pin contained in a </a:t>
            </a:r>
            <a:r>
              <a:rPr lang="en-IN" sz="2800" dirty="0" err="1" smtClean="0">
                <a:latin typeface="AR CENA" pitchFamily="2" charset="0"/>
              </a:rPr>
              <a:t>color</a:t>
            </a:r>
            <a:r>
              <a:rPr lang="en-IN" sz="2800" dirty="0" smtClean="0">
                <a:latin typeface="AR CENA" pitchFamily="2" charset="0"/>
              </a:rPr>
              <a:t> coded plastic sleeve.</a:t>
            </a:r>
          </a:p>
          <a:p>
            <a:pPr algn="just"/>
            <a:r>
              <a:rPr lang="en-IN" sz="2800" dirty="0">
                <a:latin typeface="AR CENA" pitchFamily="2" charset="0"/>
              </a:rPr>
              <a:t>This design has </a:t>
            </a:r>
            <a:r>
              <a:rPr lang="en-IN" sz="2800" dirty="0" smtClean="0">
                <a:latin typeface="AR CENA" pitchFamily="2" charset="0"/>
              </a:rPr>
              <a:t>a sharper </a:t>
            </a:r>
            <a:r>
              <a:rPr lang="en-IN" sz="2800" dirty="0">
                <a:latin typeface="AR CENA" pitchFamily="2" charset="0"/>
              </a:rPr>
              <a:t>thread, a shoulder stop at 2 mm, and a </a:t>
            </a:r>
            <a:r>
              <a:rPr lang="en-IN" sz="2800" dirty="0" smtClean="0">
                <a:latin typeface="AR CENA" pitchFamily="2" charset="0"/>
              </a:rPr>
              <a:t>tapered tip </a:t>
            </a:r>
            <a:r>
              <a:rPr lang="en-IN" sz="2800" dirty="0">
                <a:latin typeface="AR CENA" pitchFamily="2" charset="0"/>
              </a:rPr>
              <a:t>to fit the bottom of the pinhole more readily </a:t>
            </a:r>
            <a:r>
              <a:rPr lang="en-IN" sz="2800" dirty="0" smtClean="0">
                <a:latin typeface="AR CENA" pitchFamily="2" charset="0"/>
              </a:rPr>
              <a:t>as prepared </a:t>
            </a:r>
            <a:r>
              <a:rPr lang="en-IN" sz="2800" dirty="0">
                <a:latin typeface="AR CENA" pitchFamily="2" charset="0"/>
              </a:rPr>
              <a:t>by the twist drill. It also provides a </a:t>
            </a:r>
            <a:r>
              <a:rPr lang="en-IN" sz="2800" dirty="0" smtClean="0">
                <a:latin typeface="AR CENA" pitchFamily="2" charset="0"/>
              </a:rPr>
              <a:t>2.7-mm length </a:t>
            </a:r>
            <a:r>
              <a:rPr lang="en-IN" sz="2800" dirty="0">
                <a:latin typeface="AR CENA" pitchFamily="2" charset="0"/>
              </a:rPr>
              <a:t>of pin to extend out of the </a:t>
            </a:r>
            <a:r>
              <a:rPr lang="en-IN" sz="2800" dirty="0" smtClean="0">
                <a:latin typeface="AR CENA" pitchFamily="2" charset="0"/>
              </a:rPr>
              <a:t>dentin.</a:t>
            </a:r>
          </a:p>
          <a:p>
            <a:pPr algn="just"/>
            <a:endParaRPr lang="en-IN" sz="2800" dirty="0" smtClean="0">
              <a:latin typeface="AR CENA" pitchFamily="2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5" t="45039" r="33738" b="33523"/>
          <a:stretch/>
        </p:blipFill>
        <p:spPr bwMode="auto">
          <a:xfrm>
            <a:off x="228600" y="3962400"/>
            <a:ext cx="8721292" cy="2177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38592" y="6400800"/>
            <a:ext cx="698620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2400" dirty="0" err="1">
                <a:solidFill>
                  <a:srgbClr val="00B0F0"/>
                </a:solidFill>
                <a:latin typeface="AR CENA" pitchFamily="2" charset="0"/>
              </a:rPr>
              <a:t>Sturdevant’s</a:t>
            </a:r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 Art &amp; Science of Operative Dentistry – 5</a:t>
            </a:r>
            <a:r>
              <a:rPr lang="en-IN" sz="2400" baseline="30000" dirty="0">
                <a:solidFill>
                  <a:srgbClr val="00B0F0"/>
                </a:solidFill>
                <a:latin typeface="AR CENA" pitchFamily="2" charset="0"/>
              </a:rPr>
              <a:t>th</a:t>
            </a:r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 edition</a:t>
            </a:r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293406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3371851" cy="3124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550" y="0"/>
            <a:ext cx="3390900" cy="312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276600"/>
            <a:ext cx="35560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"/>
            <a:ext cx="8839200" cy="6629400"/>
          </a:xfrm>
        </p:spPr>
        <p:txBody>
          <a:bodyPr/>
          <a:lstStyle/>
          <a:p>
            <a:pPr marL="0" indent="0">
              <a:buNone/>
            </a:pPr>
            <a:r>
              <a:rPr lang="en-IN" dirty="0" smtClean="0">
                <a:solidFill>
                  <a:srgbClr val="FFFF00"/>
                </a:solidFill>
                <a:latin typeface="AR CENA" pitchFamily="2" charset="0"/>
              </a:rPr>
              <a:t>Tooth Preparation: </a:t>
            </a:r>
            <a:endParaRPr lang="en-IN" dirty="0">
              <a:solidFill>
                <a:srgbClr val="FFFF00"/>
              </a:solidFill>
              <a:latin typeface="AR CENA" pitchFamily="2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4" t="23810" r="25260" b="9921"/>
          <a:stretch/>
        </p:blipFill>
        <p:spPr bwMode="auto">
          <a:xfrm>
            <a:off x="152400" y="755073"/>
            <a:ext cx="8911292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9200" y="6324600"/>
            <a:ext cx="698620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 err="1">
                <a:solidFill>
                  <a:srgbClr val="00B0F0"/>
                </a:solidFill>
                <a:latin typeface="AR CENA" pitchFamily="2" charset="0"/>
              </a:rPr>
              <a:t>Sturdevant’s</a:t>
            </a:r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 Art &amp; Science of Operative Dentistry – 5</a:t>
            </a:r>
            <a:r>
              <a:rPr lang="en-IN" sz="2400" baseline="30000" dirty="0">
                <a:solidFill>
                  <a:srgbClr val="00B0F0"/>
                </a:solidFill>
                <a:latin typeface="AR CENA" pitchFamily="2" charset="0"/>
              </a:rPr>
              <a:t>th</a:t>
            </a:r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 edition</a:t>
            </a:r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118224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2400"/>
            <a:ext cx="8915400" cy="6553200"/>
          </a:xfrm>
        </p:spPr>
        <p:txBody>
          <a:bodyPr/>
          <a:lstStyle/>
          <a:p>
            <a:pPr marL="0" indent="0">
              <a:buNone/>
            </a:pPr>
            <a:r>
              <a:rPr lang="en-IN" u="sng" dirty="0" smtClean="0">
                <a:solidFill>
                  <a:srgbClr val="00B050"/>
                </a:solidFill>
                <a:latin typeface="AR CENA" pitchFamily="2" charset="0"/>
              </a:rPr>
              <a:t>Pinhole preparation:</a:t>
            </a:r>
          </a:p>
          <a:p>
            <a:r>
              <a:rPr lang="en-IN" dirty="0" smtClean="0">
                <a:latin typeface="AR CENA" pitchFamily="2" charset="0"/>
              </a:rPr>
              <a:t>Pilot hole – No.1/4 round bur.</a:t>
            </a:r>
            <a:endParaRPr lang="en-IN" dirty="0">
              <a:latin typeface="AR CENA" pitchFamily="2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345" y="1828800"/>
            <a:ext cx="3496235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6324600"/>
            <a:ext cx="817884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 err="1">
                <a:solidFill>
                  <a:srgbClr val="00B0F0"/>
                </a:solidFill>
                <a:latin typeface="AR CENA" pitchFamily="2" charset="0"/>
              </a:rPr>
              <a:t>Sturdevant’s</a:t>
            </a:r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 Art &amp; Science of Operative Dentistry – A South Asian edition</a:t>
            </a:r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344477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8414"/>
            <a:ext cx="7848600" cy="320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464620"/>
            <a:ext cx="5276850" cy="3164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82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7" t="20563" r="18259" b="43147"/>
          <a:stretch/>
        </p:blipFill>
        <p:spPr bwMode="auto">
          <a:xfrm>
            <a:off x="0" y="187036"/>
            <a:ext cx="9144000" cy="3089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3609975"/>
            <a:ext cx="4648200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829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839200" cy="6553200"/>
          </a:xfrm>
        </p:spPr>
        <p:txBody>
          <a:bodyPr/>
          <a:lstStyle/>
          <a:p>
            <a:pPr algn="just"/>
            <a:r>
              <a:rPr lang="en-IN" dirty="0" err="1">
                <a:latin typeface="AR CENA" pitchFamily="2" charset="0"/>
              </a:rPr>
              <a:t>Standlee</a:t>
            </a:r>
            <a:r>
              <a:rPr lang="en-IN" dirty="0">
                <a:latin typeface="AR CENA" pitchFamily="2" charset="0"/>
              </a:rPr>
              <a:t> et </a:t>
            </a:r>
            <a:r>
              <a:rPr lang="en-IN" dirty="0" smtClean="0">
                <a:latin typeface="AR CENA" pitchFamily="2" charset="0"/>
              </a:rPr>
              <a:t>al showed </a:t>
            </a:r>
            <a:r>
              <a:rPr lang="en-IN" dirty="0">
                <a:latin typeface="AR CENA" pitchFamily="2" charset="0"/>
              </a:rPr>
              <a:t>that a twist drill becomes </a:t>
            </a:r>
            <a:r>
              <a:rPr lang="en-IN" dirty="0" smtClean="0">
                <a:latin typeface="AR CENA" pitchFamily="2" charset="0"/>
              </a:rPr>
              <a:t>too dull </a:t>
            </a:r>
            <a:r>
              <a:rPr lang="en-IN" dirty="0">
                <a:latin typeface="AR CENA" pitchFamily="2" charset="0"/>
              </a:rPr>
              <a:t>for use after cutting 20 pinholes or less, and </a:t>
            </a:r>
            <a:r>
              <a:rPr lang="en-IN" dirty="0" smtClean="0">
                <a:latin typeface="AR CENA" pitchFamily="2" charset="0"/>
              </a:rPr>
              <a:t>the signal </a:t>
            </a:r>
            <a:r>
              <a:rPr lang="en-IN" dirty="0">
                <a:latin typeface="AR CENA" pitchFamily="2" charset="0"/>
              </a:rPr>
              <a:t>for discarding the drill is the need for </a:t>
            </a:r>
            <a:r>
              <a:rPr lang="en-IN" dirty="0" smtClean="0">
                <a:latin typeface="AR CENA" pitchFamily="2" charset="0"/>
              </a:rPr>
              <a:t>increased pressure </a:t>
            </a:r>
            <a:r>
              <a:rPr lang="en-IN" dirty="0">
                <a:latin typeface="AR CENA" pitchFamily="2" charset="0"/>
              </a:rPr>
              <a:t>on the </a:t>
            </a:r>
            <a:r>
              <a:rPr lang="en-IN" dirty="0" err="1">
                <a:latin typeface="AR CENA" pitchFamily="2" charset="0"/>
              </a:rPr>
              <a:t>handpiece</a:t>
            </a:r>
            <a:r>
              <a:rPr lang="en-IN" dirty="0">
                <a:latin typeface="AR CENA" pitchFamily="2" charset="0"/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914400" y="2438400"/>
            <a:ext cx="3048000" cy="1447800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i="1" dirty="0" smtClean="0">
                <a:solidFill>
                  <a:schemeClr val="tx1"/>
                </a:solidFill>
              </a:rPr>
              <a:t>FRICTIONAL HEAT</a:t>
            </a:r>
            <a:endParaRPr lang="en-IN" sz="2800" b="1" i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5410200" y="2438400"/>
            <a:ext cx="3048000" cy="14478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b="1" i="1" dirty="0" smtClean="0">
                <a:solidFill>
                  <a:schemeClr val="tx1"/>
                </a:solidFill>
              </a:rPr>
              <a:t>CRACKS IN DENTIN</a:t>
            </a:r>
            <a:endParaRPr lang="en-IN" sz="3200" b="1" i="1" dirty="0">
              <a:solidFill>
                <a:schemeClr val="tx1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886200"/>
            <a:ext cx="3560618" cy="2479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66800" y="6365706"/>
            <a:ext cx="6986208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2400" dirty="0" err="1">
                <a:solidFill>
                  <a:srgbClr val="00B0F0"/>
                </a:solidFill>
                <a:latin typeface="AR CENA" pitchFamily="2" charset="0"/>
              </a:rPr>
              <a:t>Sturdevant’s</a:t>
            </a:r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 Art &amp; Science of Operative Dentistry – 5</a:t>
            </a:r>
            <a:r>
              <a:rPr lang="en-IN" sz="2400" baseline="30000" dirty="0">
                <a:solidFill>
                  <a:srgbClr val="00B0F0"/>
                </a:solidFill>
                <a:latin typeface="AR CENA" pitchFamily="2" charset="0"/>
              </a:rPr>
              <a:t>th</a:t>
            </a:r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 edition</a:t>
            </a:r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endParaRPr lang="en-IN" sz="2400" dirty="0"/>
          </a:p>
          <a:p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125211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763000" cy="6324600"/>
          </a:xfrm>
        </p:spPr>
        <p:txBody>
          <a:bodyPr/>
          <a:lstStyle/>
          <a:p>
            <a:pPr algn="just"/>
            <a:r>
              <a:rPr lang="en-IN" dirty="0" smtClean="0">
                <a:latin typeface="AR CENA" pitchFamily="2" charset="0"/>
              </a:rPr>
              <a:t>Presence of coronal tooth tissue surrounding a restoration – primary retentive and resistance features.</a:t>
            </a:r>
          </a:p>
          <a:p>
            <a:pPr algn="just"/>
            <a:endParaRPr lang="en-IN" dirty="0">
              <a:latin typeface="AR CENA" pitchFamily="2" charset="0"/>
            </a:endParaRPr>
          </a:p>
          <a:p>
            <a:pPr algn="just"/>
            <a:endParaRPr lang="en-IN" dirty="0" smtClean="0">
              <a:latin typeface="AR CENA" pitchFamily="2" charset="0"/>
            </a:endParaRPr>
          </a:p>
          <a:p>
            <a:pPr algn="just"/>
            <a:endParaRPr lang="en-IN" dirty="0">
              <a:latin typeface="AR CENA" pitchFamily="2" charset="0"/>
            </a:endParaRPr>
          </a:p>
          <a:p>
            <a:pPr algn="just"/>
            <a:r>
              <a:rPr lang="en-IN" dirty="0" smtClean="0">
                <a:latin typeface="AR CENA" pitchFamily="2" charset="0"/>
              </a:rPr>
              <a:t>Absence </a:t>
            </a:r>
            <a:r>
              <a:rPr lang="en-IN" dirty="0" smtClean="0">
                <a:latin typeface="AR CENA" pitchFamily="2" charset="0"/>
              </a:rPr>
              <a:t>of coronal tooth tissue with little or no clinical crown – retention with pins, coves, slots etc.</a:t>
            </a:r>
            <a:endParaRPr lang="en-IN" dirty="0">
              <a:latin typeface="AR CENA" pitchFamily="2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4392168" y="145999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/>
          <p:cNvSpPr/>
          <p:nvPr/>
        </p:nvSpPr>
        <p:spPr>
          <a:xfrm>
            <a:off x="3200400" y="2514600"/>
            <a:ext cx="2895600" cy="115519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800" b="1" i="1" dirty="0" smtClean="0">
                <a:solidFill>
                  <a:schemeClr val="bg1"/>
                </a:solidFill>
              </a:rPr>
              <a:t>FAILURE</a:t>
            </a:r>
            <a:endParaRPr lang="en-IN" sz="4800" b="1" i="1" dirty="0">
              <a:solidFill>
                <a:schemeClr val="bg1"/>
              </a:solidFill>
            </a:endParaRPr>
          </a:p>
        </p:txBody>
      </p:sp>
      <p:sp>
        <p:nvSpPr>
          <p:cNvPr id="6" name="Explosion 2 5"/>
          <p:cNvSpPr/>
          <p:nvPr/>
        </p:nvSpPr>
        <p:spPr>
          <a:xfrm>
            <a:off x="4876800" y="4724400"/>
            <a:ext cx="4267200" cy="1828800"/>
          </a:xfrm>
          <a:prstGeom prst="irregularSeal2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 smtClean="0">
                <a:solidFill>
                  <a:schemeClr val="bg1"/>
                </a:solidFill>
              </a:rPr>
              <a:t>COMPLEX AMALGAM RESTORATIONS</a:t>
            </a:r>
            <a:endParaRPr lang="en-IN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61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763000" cy="6477000"/>
          </a:xfrm>
        </p:spPr>
        <p:txBody>
          <a:bodyPr/>
          <a:lstStyle/>
          <a:p>
            <a:pPr marL="0" indent="0" algn="just">
              <a:buNone/>
            </a:pPr>
            <a:r>
              <a:rPr lang="en-IN" dirty="0" smtClean="0">
                <a:latin typeface="AR CENA" pitchFamily="2" charset="0"/>
              </a:rPr>
              <a:t>5 rules for using twist drills :</a:t>
            </a:r>
          </a:p>
          <a:p>
            <a:pPr marL="571500" indent="-571500" algn="just">
              <a:buFont typeface="+mj-lt"/>
              <a:buAutoNum type="romanLcPeriod"/>
            </a:pPr>
            <a:r>
              <a:rPr lang="en-IN" dirty="0" smtClean="0">
                <a:latin typeface="AR CENA" pitchFamily="2" charset="0"/>
              </a:rPr>
              <a:t>300-500 rpm</a:t>
            </a:r>
          </a:p>
          <a:p>
            <a:pPr marL="571500" indent="-571500" algn="just">
              <a:buFont typeface="+mj-lt"/>
              <a:buAutoNum type="romanLcPeriod"/>
            </a:pPr>
            <a:r>
              <a:rPr lang="en-IN" dirty="0" smtClean="0">
                <a:latin typeface="AR CENA" pitchFamily="2" charset="0"/>
              </a:rPr>
              <a:t>Direct cutting acts, No lateral cutting acts</a:t>
            </a:r>
          </a:p>
          <a:p>
            <a:pPr marL="571500" indent="-571500" algn="just">
              <a:buFont typeface="+mj-lt"/>
              <a:buAutoNum type="romanLcPeriod"/>
            </a:pPr>
            <a:r>
              <a:rPr lang="en-IN" dirty="0" smtClean="0">
                <a:latin typeface="AR CENA" pitchFamily="2" charset="0"/>
              </a:rPr>
              <a:t>Revolving while inside the pin channel</a:t>
            </a:r>
          </a:p>
          <a:p>
            <a:pPr marL="571500" indent="-571500" algn="just">
              <a:buFont typeface="+mj-lt"/>
              <a:buAutoNum type="romanLcPeriod"/>
            </a:pPr>
            <a:r>
              <a:rPr lang="en-IN" dirty="0" smtClean="0">
                <a:latin typeface="AR CENA" pitchFamily="2" charset="0"/>
              </a:rPr>
              <a:t>No pumping strokes</a:t>
            </a:r>
          </a:p>
          <a:p>
            <a:pPr marL="571500" indent="-571500" algn="just">
              <a:buFont typeface="+mj-lt"/>
              <a:buAutoNum type="romanLcPeriod"/>
            </a:pPr>
            <a:r>
              <a:rPr lang="en-IN" dirty="0" smtClean="0">
                <a:latin typeface="AR CENA" pitchFamily="2" charset="0"/>
              </a:rPr>
              <a:t>Never to be used in enamel.</a:t>
            </a:r>
          </a:p>
          <a:p>
            <a:pPr algn="just"/>
            <a:endParaRPr lang="en-IN" dirty="0">
              <a:latin typeface="AR CENA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5400" y="6248400"/>
            <a:ext cx="67601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Operative Dentistry – Modern Theory and Practice - </a:t>
            </a:r>
            <a:r>
              <a:rPr lang="en-IN" sz="2400" dirty="0" err="1">
                <a:solidFill>
                  <a:srgbClr val="00B0F0"/>
                </a:solidFill>
                <a:latin typeface="AR CENA" pitchFamily="2" charset="0"/>
              </a:rPr>
              <a:t>Marzouk</a:t>
            </a:r>
            <a:endParaRPr lang="en-IN" sz="2400" dirty="0">
              <a:solidFill>
                <a:srgbClr val="00B0F0"/>
              </a:solidFill>
              <a:latin typeface="AR CENA" pitchFamily="2" charset="0"/>
            </a:endParaRPr>
          </a:p>
          <a:p>
            <a:endParaRPr lang="en-IN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37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763000" cy="6477000"/>
          </a:xfrm>
        </p:spPr>
        <p:txBody>
          <a:bodyPr/>
          <a:lstStyle/>
          <a:p>
            <a:pPr marL="0" indent="0">
              <a:buNone/>
            </a:pPr>
            <a:r>
              <a:rPr lang="en-IN" u="sng" dirty="0" smtClean="0">
                <a:solidFill>
                  <a:srgbClr val="00B050"/>
                </a:solidFill>
                <a:latin typeface="AR CENA" pitchFamily="2" charset="0"/>
              </a:rPr>
              <a:t>Pin Insertion :</a:t>
            </a:r>
          </a:p>
          <a:p>
            <a:pPr marL="0" indent="0">
              <a:buNone/>
            </a:pPr>
            <a:endParaRPr lang="en-IN" u="sng" dirty="0">
              <a:solidFill>
                <a:srgbClr val="00B050"/>
              </a:solidFill>
              <a:latin typeface="AR CENA" pitchFamily="2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t="27381" r="57499" b="9849"/>
          <a:stretch/>
        </p:blipFill>
        <p:spPr bwMode="auto">
          <a:xfrm>
            <a:off x="228600" y="1066800"/>
            <a:ext cx="3831772" cy="4591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348284"/>
            <a:ext cx="4648200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67192" y="6324600"/>
            <a:ext cx="6986208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2400" dirty="0" err="1">
                <a:solidFill>
                  <a:srgbClr val="00B0F0"/>
                </a:solidFill>
                <a:latin typeface="AR CENA" pitchFamily="2" charset="0"/>
              </a:rPr>
              <a:t>Sturdevant’s</a:t>
            </a:r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 Art &amp; Science of Operative Dentistry – 5</a:t>
            </a:r>
            <a:r>
              <a:rPr lang="en-IN" sz="2400" baseline="30000" dirty="0">
                <a:solidFill>
                  <a:srgbClr val="00B0F0"/>
                </a:solidFill>
                <a:latin typeface="AR CENA" pitchFamily="2" charset="0"/>
              </a:rPr>
              <a:t>th</a:t>
            </a:r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 edition</a:t>
            </a:r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328215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5" t="27418" r="19279" b="32884"/>
          <a:stretch/>
        </p:blipFill>
        <p:spPr bwMode="auto">
          <a:xfrm>
            <a:off x="0" y="152400"/>
            <a:ext cx="9171710" cy="2985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9" t="31534" r="22953" b="24148"/>
          <a:stretch/>
        </p:blipFill>
        <p:spPr bwMode="auto">
          <a:xfrm>
            <a:off x="0" y="3352800"/>
            <a:ext cx="9144000" cy="324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828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7" t="14385" r="28370" b="9228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27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839200" cy="6553200"/>
          </a:xfrm>
        </p:spPr>
        <p:txBody>
          <a:bodyPr/>
          <a:lstStyle/>
          <a:p>
            <a:pPr marL="0" indent="0">
              <a:buNone/>
            </a:pPr>
            <a:r>
              <a:rPr lang="en-IN" u="sng" dirty="0" smtClean="0">
                <a:solidFill>
                  <a:srgbClr val="00B050"/>
                </a:solidFill>
                <a:latin typeface="AR CENA" pitchFamily="2" charset="0"/>
              </a:rPr>
              <a:t>Possible problems with pins :</a:t>
            </a:r>
          </a:p>
          <a:p>
            <a:pPr marL="514350" indent="-514350">
              <a:buAutoNum type="arabicParenR"/>
            </a:pPr>
            <a:r>
              <a:rPr lang="en-IN" dirty="0" smtClean="0">
                <a:solidFill>
                  <a:srgbClr val="FFFF00"/>
                </a:solidFill>
                <a:latin typeface="AR CENA" pitchFamily="2" charset="0"/>
              </a:rPr>
              <a:t>Failure of pin retained restoration :</a:t>
            </a:r>
          </a:p>
          <a:p>
            <a:pPr marL="0" indent="0">
              <a:buNone/>
            </a:pPr>
            <a:endParaRPr lang="en-IN" dirty="0">
              <a:solidFill>
                <a:srgbClr val="FFFF00"/>
              </a:solidFill>
              <a:latin typeface="AR CENA" pitchFamily="2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694757299"/>
              </p:ext>
            </p:extLst>
          </p:nvPr>
        </p:nvGraphicFramePr>
        <p:xfrm>
          <a:off x="228600" y="1219200"/>
          <a:ext cx="87630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90992" y="6400800"/>
            <a:ext cx="6986208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2400" dirty="0" err="1">
                <a:solidFill>
                  <a:srgbClr val="00B0F0"/>
                </a:solidFill>
                <a:latin typeface="AR CENA" pitchFamily="2" charset="0"/>
              </a:rPr>
              <a:t>Sturdevant’s</a:t>
            </a:r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 Art &amp; Science of Operative Dentistry – 5</a:t>
            </a:r>
            <a:r>
              <a:rPr lang="en-IN" sz="2400" baseline="30000" dirty="0">
                <a:solidFill>
                  <a:srgbClr val="00B0F0"/>
                </a:solidFill>
                <a:latin typeface="AR CENA" pitchFamily="2" charset="0"/>
              </a:rPr>
              <a:t>th</a:t>
            </a:r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 edition</a:t>
            </a:r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224033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5" t="22498" r="23465" b="11442"/>
          <a:stretch/>
        </p:blipFill>
        <p:spPr bwMode="auto">
          <a:xfrm>
            <a:off x="381000" y="105178"/>
            <a:ext cx="8390524" cy="6448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329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2400"/>
            <a:ext cx="8915400" cy="6553200"/>
          </a:xfrm>
        </p:spPr>
        <p:txBody>
          <a:bodyPr/>
          <a:lstStyle/>
          <a:p>
            <a:pPr marL="0" indent="0">
              <a:buNone/>
            </a:pPr>
            <a:r>
              <a:rPr lang="en-IN" dirty="0" smtClean="0">
                <a:solidFill>
                  <a:srgbClr val="FFFF00"/>
                </a:solidFill>
                <a:latin typeface="AR CENA" pitchFamily="2" charset="0"/>
              </a:rPr>
              <a:t>2) Broken drills and Broken pins</a:t>
            </a:r>
          </a:p>
          <a:p>
            <a:pPr marL="0" indent="0">
              <a:buNone/>
            </a:pPr>
            <a:r>
              <a:rPr lang="en-IN" dirty="0" smtClean="0">
                <a:solidFill>
                  <a:srgbClr val="FFFF00"/>
                </a:solidFill>
                <a:latin typeface="AR CENA" pitchFamily="2" charset="0"/>
              </a:rPr>
              <a:t>3) Loose pins</a:t>
            </a:r>
          </a:p>
          <a:p>
            <a:pPr marL="0" indent="0" algn="just">
              <a:buNone/>
            </a:pPr>
            <a:r>
              <a:rPr lang="en-IN" dirty="0" smtClean="0">
                <a:solidFill>
                  <a:srgbClr val="FFFF00"/>
                </a:solidFill>
                <a:latin typeface="AR CENA" pitchFamily="2" charset="0"/>
              </a:rPr>
              <a:t>4) </a:t>
            </a:r>
            <a:r>
              <a:rPr lang="en-IN" dirty="0">
                <a:solidFill>
                  <a:srgbClr val="FFFF00"/>
                </a:solidFill>
                <a:latin typeface="AR CENA" pitchFamily="2" charset="0"/>
              </a:rPr>
              <a:t>Penetration into the Pulp and Perforation of </a:t>
            </a:r>
            <a:r>
              <a:rPr lang="en-IN" dirty="0" smtClean="0">
                <a:solidFill>
                  <a:srgbClr val="FFFF00"/>
                </a:solidFill>
                <a:latin typeface="AR CENA" pitchFamily="2" charset="0"/>
              </a:rPr>
              <a:t>the External </a:t>
            </a:r>
            <a:r>
              <a:rPr lang="en-IN" dirty="0">
                <a:solidFill>
                  <a:srgbClr val="FFFF00"/>
                </a:solidFill>
                <a:latin typeface="AR CENA" pitchFamily="2" charset="0"/>
              </a:rPr>
              <a:t>Tooth Surface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0599" y="6248400"/>
            <a:ext cx="708660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dirty="0" err="1">
                <a:solidFill>
                  <a:srgbClr val="00B0F0"/>
                </a:solidFill>
                <a:latin typeface="AR CENA" pitchFamily="2" charset="0"/>
              </a:rPr>
              <a:t>Sturdevant’s</a:t>
            </a:r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 Art &amp; Science of Operative Dentistry – 5</a:t>
            </a:r>
            <a:r>
              <a:rPr lang="en-IN" sz="2400" baseline="30000" dirty="0">
                <a:solidFill>
                  <a:srgbClr val="00B0F0"/>
                </a:solidFill>
                <a:latin typeface="AR CENA" pitchFamily="2" charset="0"/>
              </a:rPr>
              <a:t>th</a:t>
            </a:r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 edition</a:t>
            </a:r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5" t="28161" r="20696" b="12115"/>
          <a:stretch/>
        </p:blipFill>
        <p:spPr>
          <a:xfrm>
            <a:off x="2569029" y="2685143"/>
            <a:ext cx="4034972" cy="310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6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839200" cy="6477000"/>
          </a:xfrm>
        </p:spPr>
        <p:txBody>
          <a:bodyPr/>
          <a:lstStyle/>
          <a:p>
            <a:pPr marL="0" indent="0">
              <a:buNone/>
            </a:pPr>
            <a:r>
              <a:rPr lang="en-IN" u="sng" dirty="0" smtClean="0">
                <a:solidFill>
                  <a:srgbClr val="00B050"/>
                </a:solidFill>
                <a:latin typeface="AR CENA" pitchFamily="2" charset="0"/>
              </a:rPr>
              <a:t>Factors influencing stress created by pins:</a:t>
            </a:r>
          </a:p>
          <a:p>
            <a:pPr marL="514350" indent="-514350">
              <a:buAutoNum type="alphaLcParenR"/>
            </a:pPr>
            <a:r>
              <a:rPr lang="en-IN" dirty="0" smtClean="0">
                <a:solidFill>
                  <a:srgbClr val="00B050"/>
                </a:solidFill>
                <a:latin typeface="AR CENA" pitchFamily="2" charset="0"/>
              </a:rPr>
              <a:t>Type of pin</a:t>
            </a:r>
          </a:p>
          <a:p>
            <a:pPr marL="514350" indent="-514350">
              <a:buAutoNum type="alphaLcParenR"/>
            </a:pPr>
            <a:endParaRPr lang="en-IN" dirty="0">
              <a:solidFill>
                <a:srgbClr val="00B050"/>
              </a:solidFill>
              <a:latin typeface="AR CENA" pitchFamily="2" charset="0"/>
            </a:endParaRPr>
          </a:p>
          <a:p>
            <a:pPr marL="514350" indent="-514350">
              <a:buAutoNum type="alphaLcParenR"/>
            </a:pPr>
            <a:endParaRPr lang="en-IN" dirty="0" smtClean="0">
              <a:solidFill>
                <a:srgbClr val="00B050"/>
              </a:solidFill>
              <a:latin typeface="AR CENA" pitchFamily="2" charset="0"/>
            </a:endParaRPr>
          </a:p>
          <a:p>
            <a:pPr marL="514350" indent="-514350">
              <a:buAutoNum type="alphaLcParenR"/>
            </a:pPr>
            <a:endParaRPr lang="en-IN" dirty="0">
              <a:solidFill>
                <a:srgbClr val="00B050"/>
              </a:solidFill>
              <a:latin typeface="AR CENA" pitchFamily="2" charset="0"/>
            </a:endParaRPr>
          </a:p>
          <a:p>
            <a:pPr marL="514350" indent="-514350">
              <a:buAutoNum type="alphaLcParenR"/>
            </a:pPr>
            <a:r>
              <a:rPr lang="en-IN" dirty="0" smtClean="0">
                <a:solidFill>
                  <a:srgbClr val="00B050"/>
                </a:solidFill>
                <a:latin typeface="AR CENA" pitchFamily="2" charset="0"/>
              </a:rPr>
              <a:t>Diameter of pin</a:t>
            </a:r>
          </a:p>
          <a:p>
            <a:pPr marL="514350" indent="-514350">
              <a:buAutoNum type="alphaLcParenR"/>
            </a:pPr>
            <a:r>
              <a:rPr lang="en-IN" dirty="0" smtClean="0">
                <a:solidFill>
                  <a:srgbClr val="00B050"/>
                </a:solidFill>
                <a:latin typeface="AR CENA" pitchFamily="2" charset="0"/>
              </a:rPr>
              <a:t>Pin depth and dentinal engagement</a:t>
            </a:r>
          </a:p>
          <a:p>
            <a:pPr marL="0" indent="0">
              <a:buNone/>
            </a:pPr>
            <a:endParaRPr lang="en-IN" dirty="0">
              <a:latin typeface="AR CENA" pitchFamily="2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" t="25397" r="49859" b="41587"/>
          <a:stretch/>
        </p:blipFill>
        <p:spPr bwMode="auto">
          <a:xfrm>
            <a:off x="2438400" y="1066800"/>
            <a:ext cx="4038601" cy="2000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7" t="50000" r="51704" b="17140"/>
          <a:stretch/>
        </p:blipFill>
        <p:spPr bwMode="auto">
          <a:xfrm>
            <a:off x="2438400" y="4267201"/>
            <a:ext cx="4038601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40816" y="6255603"/>
            <a:ext cx="67601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Operative Dentistry – Modern Theory and Practice - </a:t>
            </a:r>
            <a:r>
              <a:rPr lang="en-IN" sz="2400" dirty="0" err="1">
                <a:solidFill>
                  <a:srgbClr val="00B0F0"/>
                </a:solidFill>
                <a:latin typeface="AR CENA" pitchFamily="2" charset="0"/>
              </a:rPr>
              <a:t>Marzouk</a:t>
            </a:r>
            <a:endParaRPr lang="en-IN" sz="2400" dirty="0">
              <a:solidFill>
                <a:srgbClr val="00B0F0"/>
              </a:solidFill>
              <a:latin typeface="AR CENA" pitchFamily="2" charset="0"/>
            </a:endParaRPr>
          </a:p>
          <a:p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131644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545" y="124692"/>
            <a:ext cx="8853055" cy="6580908"/>
          </a:xfrm>
        </p:spPr>
        <p:txBody>
          <a:bodyPr/>
          <a:lstStyle/>
          <a:p>
            <a:pPr marL="0" indent="0">
              <a:buNone/>
            </a:pPr>
            <a:r>
              <a:rPr lang="en-IN" dirty="0" smtClean="0">
                <a:solidFill>
                  <a:srgbClr val="00B050"/>
                </a:solidFill>
                <a:latin typeface="AR CENA" pitchFamily="2" charset="0"/>
              </a:rPr>
              <a:t>d)Bulk of dentin</a:t>
            </a:r>
          </a:p>
          <a:p>
            <a:pPr marL="0" indent="0">
              <a:buNone/>
            </a:pPr>
            <a:endParaRPr lang="en-IN" dirty="0">
              <a:solidFill>
                <a:srgbClr val="00B050"/>
              </a:solidFill>
              <a:latin typeface="AR CENA" pitchFamily="2" charset="0"/>
            </a:endParaRPr>
          </a:p>
          <a:p>
            <a:pPr marL="0" indent="0">
              <a:buNone/>
            </a:pPr>
            <a:endParaRPr lang="en-IN" dirty="0" smtClean="0">
              <a:solidFill>
                <a:srgbClr val="00B050"/>
              </a:solidFill>
              <a:latin typeface="AR CENA" pitchFamily="2" charset="0"/>
            </a:endParaRPr>
          </a:p>
          <a:p>
            <a:pPr marL="0" indent="0">
              <a:buNone/>
            </a:pPr>
            <a:endParaRPr lang="en-IN" dirty="0">
              <a:solidFill>
                <a:srgbClr val="00B050"/>
              </a:solidFill>
              <a:latin typeface="AR CENA" pitchFamily="2" charset="0"/>
            </a:endParaRPr>
          </a:p>
          <a:p>
            <a:pPr marL="0" indent="0">
              <a:buNone/>
            </a:pPr>
            <a:r>
              <a:rPr lang="en-IN" dirty="0" smtClean="0">
                <a:solidFill>
                  <a:srgbClr val="00B050"/>
                </a:solidFill>
                <a:latin typeface="AR CENA" pitchFamily="2" charset="0"/>
              </a:rPr>
              <a:t>e)Type of dentin</a:t>
            </a:r>
          </a:p>
          <a:p>
            <a:pPr marL="0" indent="0">
              <a:buNone/>
            </a:pPr>
            <a:r>
              <a:rPr lang="en-IN" dirty="0" smtClean="0">
                <a:solidFill>
                  <a:srgbClr val="00B050"/>
                </a:solidFill>
                <a:latin typeface="AR CENA" pitchFamily="2" charset="0"/>
              </a:rPr>
              <a:t>f) </a:t>
            </a:r>
            <a:r>
              <a:rPr lang="en-IN" dirty="0" err="1" smtClean="0">
                <a:solidFill>
                  <a:srgbClr val="00B050"/>
                </a:solidFill>
                <a:latin typeface="AR CENA" pitchFamily="2" charset="0"/>
              </a:rPr>
              <a:t>Interpin</a:t>
            </a:r>
            <a:r>
              <a:rPr lang="en-IN" dirty="0" smtClean="0">
                <a:solidFill>
                  <a:srgbClr val="00B050"/>
                </a:solidFill>
                <a:latin typeface="AR CENA" pitchFamily="2" charset="0"/>
              </a:rPr>
              <a:t> distance</a:t>
            </a:r>
          </a:p>
          <a:p>
            <a:pPr marL="0" indent="0">
              <a:buNone/>
            </a:pPr>
            <a:endParaRPr lang="en-IN" dirty="0">
              <a:solidFill>
                <a:srgbClr val="00B050"/>
              </a:solidFill>
              <a:latin typeface="AR CENA" pitchFamily="2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5" t="36111" r="52255" b="33928"/>
          <a:stretch/>
        </p:blipFill>
        <p:spPr bwMode="auto">
          <a:xfrm>
            <a:off x="2514600" y="609600"/>
            <a:ext cx="4074885" cy="187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7" t="26042" r="56176" b="51988"/>
          <a:stretch/>
        </p:blipFill>
        <p:spPr bwMode="auto">
          <a:xfrm>
            <a:off x="2514601" y="3803073"/>
            <a:ext cx="4191000" cy="1607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47800" y="6248400"/>
            <a:ext cx="67601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Operative Dentistry – Modern Theory and Practice - </a:t>
            </a:r>
            <a:r>
              <a:rPr lang="en-IN" sz="2400" dirty="0" err="1">
                <a:solidFill>
                  <a:srgbClr val="00B0F0"/>
                </a:solidFill>
                <a:latin typeface="AR CENA" pitchFamily="2" charset="0"/>
              </a:rPr>
              <a:t>Marzouk</a:t>
            </a:r>
            <a:endParaRPr lang="en-IN" sz="2400" dirty="0">
              <a:solidFill>
                <a:srgbClr val="00B0F0"/>
              </a:solidFill>
              <a:latin typeface="AR CENA" pitchFamily="2" charset="0"/>
            </a:endParaRPr>
          </a:p>
          <a:p>
            <a:endParaRPr lang="en-IN" sz="2400" dirty="0"/>
          </a:p>
          <a:p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34995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"/>
            <a:ext cx="8839200" cy="6705600"/>
          </a:xfrm>
        </p:spPr>
        <p:txBody>
          <a:bodyPr/>
          <a:lstStyle/>
          <a:p>
            <a:pPr marL="0" indent="0">
              <a:buNone/>
            </a:pPr>
            <a:r>
              <a:rPr lang="en-IN" dirty="0" smtClean="0">
                <a:solidFill>
                  <a:srgbClr val="00B050"/>
                </a:solidFill>
                <a:latin typeface="AR CENA" pitchFamily="2" charset="0"/>
              </a:rPr>
              <a:t>g) Pin channel circumference:</a:t>
            </a:r>
          </a:p>
          <a:p>
            <a:pPr marL="0" indent="0">
              <a:buNone/>
            </a:pPr>
            <a:endParaRPr lang="en-IN" dirty="0">
              <a:solidFill>
                <a:srgbClr val="00B050"/>
              </a:solidFill>
              <a:latin typeface="AR CENA" pitchFamily="2" charset="0"/>
            </a:endParaRPr>
          </a:p>
          <a:p>
            <a:pPr marL="0" indent="0">
              <a:buNone/>
            </a:pPr>
            <a:endParaRPr lang="en-IN" dirty="0" smtClean="0">
              <a:solidFill>
                <a:srgbClr val="00B050"/>
              </a:solidFill>
              <a:latin typeface="AR CENA" pitchFamily="2" charset="0"/>
            </a:endParaRPr>
          </a:p>
          <a:p>
            <a:pPr marL="0" indent="0">
              <a:buNone/>
            </a:pPr>
            <a:endParaRPr lang="en-IN" dirty="0">
              <a:solidFill>
                <a:srgbClr val="00B050"/>
              </a:solidFill>
              <a:latin typeface="AR CENA" pitchFamily="2" charset="0"/>
            </a:endParaRPr>
          </a:p>
          <a:p>
            <a:pPr marL="0" indent="0">
              <a:buNone/>
            </a:pPr>
            <a:r>
              <a:rPr lang="en-IN" dirty="0" smtClean="0">
                <a:solidFill>
                  <a:srgbClr val="00B050"/>
                </a:solidFill>
                <a:latin typeface="AR CENA" pitchFamily="2" charset="0"/>
              </a:rPr>
              <a:t>h) Loose pins</a:t>
            </a:r>
          </a:p>
          <a:p>
            <a:pPr marL="0" indent="0">
              <a:buNone/>
            </a:pPr>
            <a:r>
              <a:rPr lang="en-IN" dirty="0" smtClean="0">
                <a:solidFill>
                  <a:srgbClr val="00B050"/>
                </a:solidFill>
                <a:latin typeface="AR CENA" pitchFamily="2" charset="0"/>
              </a:rPr>
              <a:t>i) Irregular shaped dentinal ends of pins</a:t>
            </a:r>
          </a:p>
          <a:p>
            <a:pPr marL="571500" indent="-571500">
              <a:buAutoNum type="romanLcParenR"/>
            </a:pPr>
            <a:endParaRPr lang="en-IN" dirty="0" smtClean="0">
              <a:solidFill>
                <a:srgbClr val="00B050"/>
              </a:solidFill>
              <a:latin typeface="AR CENA" pitchFamily="2" charset="0"/>
            </a:endParaRPr>
          </a:p>
          <a:p>
            <a:pPr marL="0" indent="0">
              <a:buNone/>
            </a:pPr>
            <a:endParaRPr lang="en-IN" dirty="0">
              <a:solidFill>
                <a:srgbClr val="00B050"/>
              </a:solidFill>
              <a:latin typeface="AR CENA" pitchFamily="2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01" t="24803" r="9532" b="51785"/>
          <a:stretch/>
        </p:blipFill>
        <p:spPr bwMode="auto">
          <a:xfrm>
            <a:off x="1752600" y="609600"/>
            <a:ext cx="5863772" cy="1712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" t="58996" r="56921" b="5019"/>
          <a:stretch/>
        </p:blipFill>
        <p:spPr bwMode="auto">
          <a:xfrm>
            <a:off x="2438400" y="3733800"/>
            <a:ext cx="4835237" cy="2632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1600" y="6366165"/>
            <a:ext cx="676018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Operative Dentistry – Modern Theory and Practice - </a:t>
            </a:r>
            <a:r>
              <a:rPr lang="en-IN" sz="2400" dirty="0" err="1">
                <a:solidFill>
                  <a:srgbClr val="00B0F0"/>
                </a:solidFill>
                <a:latin typeface="AR CENA" pitchFamily="2" charset="0"/>
              </a:rPr>
              <a:t>Marzouk</a:t>
            </a:r>
            <a:endParaRPr lang="en-IN" sz="2400" dirty="0">
              <a:solidFill>
                <a:srgbClr val="00B0F0"/>
              </a:solidFill>
              <a:latin typeface="AR CENA" pitchFamily="2" charset="0"/>
            </a:endParaRPr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28575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8362"/>
          </a:xfrm>
        </p:spPr>
        <p:txBody>
          <a:bodyPr/>
          <a:lstStyle/>
          <a:p>
            <a:r>
              <a:rPr lang="en-IN" dirty="0" smtClean="0">
                <a:solidFill>
                  <a:srgbClr val="00B0F0"/>
                </a:solidFill>
                <a:latin typeface="AR CENA" pitchFamily="2" charset="0"/>
              </a:rPr>
              <a:t>INDICATIONS</a:t>
            </a:r>
            <a:endParaRPr lang="en-IN" dirty="0">
              <a:solidFill>
                <a:srgbClr val="00B0F0"/>
              </a:solidFill>
              <a:latin typeface="AR CENA" pitchFamily="2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2937987"/>
              </p:ext>
            </p:extLst>
          </p:nvPr>
        </p:nvGraphicFramePr>
        <p:xfrm>
          <a:off x="152400" y="914400"/>
          <a:ext cx="88392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75" y="1690687"/>
            <a:ext cx="6191250" cy="3476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516" y="1844993"/>
            <a:ext cx="4324967" cy="33153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0" y="0"/>
            <a:ext cx="20193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1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839200" cy="6553200"/>
          </a:xfrm>
        </p:spPr>
        <p:txBody>
          <a:bodyPr/>
          <a:lstStyle/>
          <a:p>
            <a:pPr marL="0" indent="0">
              <a:buNone/>
            </a:pPr>
            <a:r>
              <a:rPr lang="en-IN" dirty="0" smtClean="0">
                <a:solidFill>
                  <a:srgbClr val="00B050"/>
                </a:solidFill>
                <a:latin typeface="AR CENA" pitchFamily="2" charset="0"/>
              </a:rPr>
              <a:t>j)Ratio of depth of pin in dentin</a:t>
            </a:r>
          </a:p>
          <a:p>
            <a:pPr marL="0" indent="0">
              <a:buNone/>
            </a:pPr>
            <a:endParaRPr lang="en-IN" dirty="0">
              <a:solidFill>
                <a:srgbClr val="00B050"/>
              </a:solidFill>
              <a:latin typeface="AR CENA" pitchFamily="2" charset="0"/>
            </a:endParaRPr>
          </a:p>
          <a:p>
            <a:pPr marL="0" indent="0">
              <a:buNone/>
            </a:pPr>
            <a:endParaRPr lang="en-IN" dirty="0" smtClean="0">
              <a:solidFill>
                <a:srgbClr val="00B050"/>
              </a:solidFill>
              <a:latin typeface="AR CENA" pitchFamily="2" charset="0"/>
            </a:endParaRPr>
          </a:p>
          <a:p>
            <a:pPr marL="0" indent="0">
              <a:buNone/>
            </a:pPr>
            <a:endParaRPr lang="en-IN" dirty="0">
              <a:solidFill>
                <a:srgbClr val="00B050"/>
              </a:solidFill>
              <a:latin typeface="AR CENA" pitchFamily="2" charset="0"/>
            </a:endParaRPr>
          </a:p>
          <a:p>
            <a:pPr marL="0" indent="0">
              <a:buNone/>
            </a:pPr>
            <a:endParaRPr lang="en-IN" dirty="0" smtClean="0">
              <a:solidFill>
                <a:srgbClr val="00B050"/>
              </a:solidFill>
              <a:latin typeface="AR CENA" pitchFamily="2" charset="0"/>
            </a:endParaRPr>
          </a:p>
          <a:p>
            <a:pPr marL="0" indent="0">
              <a:buNone/>
            </a:pPr>
            <a:r>
              <a:rPr lang="en-IN" dirty="0" smtClean="0">
                <a:solidFill>
                  <a:srgbClr val="00B050"/>
                </a:solidFill>
                <a:latin typeface="AR CENA" pitchFamily="2" charset="0"/>
              </a:rPr>
              <a:t>k) Number of pins In one tooth</a:t>
            </a:r>
          </a:p>
          <a:p>
            <a:pPr marL="0" indent="0">
              <a:buNone/>
            </a:pPr>
            <a:r>
              <a:rPr lang="en-IN" dirty="0" smtClean="0">
                <a:solidFill>
                  <a:srgbClr val="00B050"/>
                </a:solidFill>
                <a:latin typeface="AR CENA" pitchFamily="2" charset="0"/>
              </a:rPr>
              <a:t>l)  Twist drill variability</a:t>
            </a:r>
          </a:p>
          <a:p>
            <a:pPr marL="0" indent="0">
              <a:buNone/>
            </a:pPr>
            <a:r>
              <a:rPr lang="en-IN" dirty="0" smtClean="0">
                <a:solidFill>
                  <a:srgbClr val="00B050"/>
                </a:solidFill>
                <a:latin typeface="AR CENA" pitchFamily="2" charset="0"/>
              </a:rPr>
              <a:t>m) Overdriving or </a:t>
            </a:r>
            <a:r>
              <a:rPr lang="en-IN" dirty="0" err="1" smtClean="0">
                <a:solidFill>
                  <a:srgbClr val="00B050"/>
                </a:solidFill>
                <a:latin typeface="AR CENA" pitchFamily="2" charset="0"/>
              </a:rPr>
              <a:t>overthreading</a:t>
            </a:r>
            <a:r>
              <a:rPr lang="en-IN" dirty="0" smtClean="0">
                <a:solidFill>
                  <a:srgbClr val="00B050"/>
                </a:solidFill>
                <a:latin typeface="AR CENA" pitchFamily="2" charset="0"/>
              </a:rPr>
              <a:t> of pins</a:t>
            </a:r>
          </a:p>
          <a:p>
            <a:pPr marL="0" indent="0">
              <a:buNone/>
            </a:pPr>
            <a:r>
              <a:rPr lang="en-IN" dirty="0" smtClean="0">
                <a:solidFill>
                  <a:srgbClr val="00B050"/>
                </a:solidFill>
                <a:latin typeface="AR CENA" pitchFamily="2" charset="0"/>
              </a:rPr>
              <a:t>n)  Stresses induced during shortening of pins</a:t>
            </a:r>
          </a:p>
          <a:p>
            <a:pPr marL="0" indent="0">
              <a:buNone/>
            </a:pPr>
            <a:r>
              <a:rPr lang="en-IN" dirty="0">
                <a:solidFill>
                  <a:srgbClr val="00B050"/>
                </a:solidFill>
                <a:latin typeface="AR CENA" pitchFamily="2" charset="0"/>
              </a:rPr>
              <a:t>o</a:t>
            </a:r>
            <a:r>
              <a:rPr lang="en-IN" dirty="0" smtClean="0">
                <a:solidFill>
                  <a:srgbClr val="00B050"/>
                </a:solidFill>
                <a:latin typeface="AR CENA" pitchFamily="2" charset="0"/>
              </a:rPr>
              <a:t>)  Bending pin</a:t>
            </a:r>
          </a:p>
          <a:p>
            <a:pPr marL="0" indent="0">
              <a:buNone/>
            </a:pPr>
            <a:endParaRPr lang="en-IN" dirty="0" smtClean="0">
              <a:solidFill>
                <a:srgbClr val="00B050"/>
              </a:solidFill>
              <a:latin typeface="AR CENA" pitchFamily="2" charset="0"/>
            </a:endParaRPr>
          </a:p>
          <a:p>
            <a:pPr marL="0" indent="0">
              <a:buNone/>
            </a:pPr>
            <a:endParaRPr lang="en-IN" dirty="0">
              <a:solidFill>
                <a:srgbClr val="00B050"/>
              </a:solidFill>
              <a:latin typeface="AR CENA" pitchFamily="2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7" t="58135" r="10758" b="13492"/>
          <a:stretch/>
        </p:blipFill>
        <p:spPr bwMode="auto">
          <a:xfrm>
            <a:off x="1752600" y="762000"/>
            <a:ext cx="5283201" cy="2075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71600" y="6214408"/>
            <a:ext cx="676018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Operative Dentistry – Modern Theory and Practice - </a:t>
            </a:r>
            <a:r>
              <a:rPr lang="en-IN" sz="2400" dirty="0" err="1">
                <a:solidFill>
                  <a:srgbClr val="00B0F0"/>
                </a:solidFill>
                <a:latin typeface="AR CENA" pitchFamily="2" charset="0"/>
              </a:rPr>
              <a:t>Marzouk</a:t>
            </a:r>
            <a:endParaRPr lang="en-IN" sz="2400" dirty="0">
              <a:solidFill>
                <a:srgbClr val="00B0F0"/>
              </a:solidFill>
              <a:latin typeface="AR CENA" pitchFamily="2" charset="0"/>
            </a:endParaRPr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220759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"/>
            <a:ext cx="8915400" cy="6705600"/>
          </a:xfrm>
        </p:spPr>
        <p:txBody>
          <a:bodyPr/>
          <a:lstStyle/>
          <a:p>
            <a:pPr marL="0" indent="0">
              <a:buNone/>
            </a:pPr>
            <a:r>
              <a:rPr lang="en-IN" u="sng" dirty="0" smtClean="0">
                <a:solidFill>
                  <a:srgbClr val="00B050"/>
                </a:solidFill>
                <a:latin typeface="AR CENA" pitchFamily="2" charset="0"/>
              </a:rPr>
              <a:t>Design features:</a:t>
            </a:r>
            <a:endParaRPr lang="en-IN" u="sng" dirty="0">
              <a:solidFill>
                <a:srgbClr val="00B050"/>
              </a:solidFill>
              <a:latin typeface="AR CENA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2" t="24603" r="24590" b="26389"/>
          <a:stretch/>
        </p:blipFill>
        <p:spPr bwMode="auto">
          <a:xfrm>
            <a:off x="428509" y="816282"/>
            <a:ext cx="8410691" cy="5584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47800" y="6477000"/>
            <a:ext cx="676018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Operative Dentistry – Modern Theory and Practice - </a:t>
            </a:r>
            <a:r>
              <a:rPr lang="en-IN" sz="2400" dirty="0" err="1">
                <a:solidFill>
                  <a:srgbClr val="00B0F0"/>
                </a:solidFill>
                <a:latin typeface="AR CENA" pitchFamily="2" charset="0"/>
              </a:rPr>
              <a:t>Marzouk</a:t>
            </a:r>
            <a:endParaRPr lang="en-IN" sz="2400" dirty="0">
              <a:solidFill>
                <a:srgbClr val="00B0F0"/>
              </a:solidFill>
              <a:latin typeface="AR CENA" pitchFamily="2" charset="0"/>
            </a:endParaRPr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401717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8" t="12459" r="25376" b="9647"/>
          <a:stretch/>
        </p:blipFill>
        <p:spPr bwMode="auto">
          <a:xfrm>
            <a:off x="1752600" y="152400"/>
            <a:ext cx="60198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47800" y="6324600"/>
            <a:ext cx="6760184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Operative Dentistry – Modern Theory and Practice - </a:t>
            </a:r>
            <a:r>
              <a:rPr lang="en-IN" sz="2400" dirty="0" err="1">
                <a:solidFill>
                  <a:srgbClr val="00B0F0"/>
                </a:solidFill>
                <a:latin typeface="AR CENA" pitchFamily="2" charset="0"/>
              </a:rPr>
              <a:t>Marzouk</a:t>
            </a:r>
            <a:endParaRPr lang="en-IN" sz="2400" dirty="0">
              <a:solidFill>
                <a:srgbClr val="00B0F0"/>
              </a:solidFill>
              <a:latin typeface="AR CENA" pitchFamily="2" charset="0"/>
            </a:endParaRPr>
          </a:p>
          <a:p>
            <a:endParaRPr lang="en-IN" sz="2400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7758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3" t="22506" r="38206" b="16509"/>
          <a:stretch/>
        </p:blipFill>
        <p:spPr bwMode="auto">
          <a:xfrm>
            <a:off x="304800" y="228600"/>
            <a:ext cx="3235036" cy="6181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4" t="12405" r="32430" b="11458"/>
          <a:stretch/>
        </p:blipFill>
        <p:spPr bwMode="auto">
          <a:xfrm>
            <a:off x="4038600" y="228600"/>
            <a:ext cx="4828309" cy="6181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40816" y="6410067"/>
            <a:ext cx="676018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Operative Dentistry – Modern Theory and Practice - </a:t>
            </a:r>
            <a:r>
              <a:rPr lang="en-IN" sz="2400" dirty="0" err="1">
                <a:solidFill>
                  <a:srgbClr val="00B0F0"/>
                </a:solidFill>
                <a:latin typeface="AR CENA" pitchFamily="2" charset="0"/>
              </a:rPr>
              <a:t>Marzouk</a:t>
            </a:r>
            <a:endParaRPr lang="en-IN" sz="2400" dirty="0">
              <a:solidFill>
                <a:srgbClr val="00B0F0"/>
              </a:solidFill>
              <a:latin typeface="AR CENA" pitchFamily="2" charset="0"/>
            </a:endParaRPr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171464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92" t="19559" r="25376" b="18013"/>
          <a:stretch/>
        </p:blipFill>
        <p:spPr bwMode="auto">
          <a:xfrm>
            <a:off x="1143000" y="152400"/>
            <a:ext cx="7086600" cy="6121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1600" y="6400800"/>
            <a:ext cx="676018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Operative Dentistry – Modern Theory and Practice - </a:t>
            </a:r>
            <a:r>
              <a:rPr lang="en-IN" sz="2400" dirty="0" err="1">
                <a:solidFill>
                  <a:srgbClr val="00B0F0"/>
                </a:solidFill>
                <a:latin typeface="AR CENA" pitchFamily="2" charset="0"/>
              </a:rPr>
              <a:t>Marzouk</a:t>
            </a:r>
            <a:endParaRPr lang="en-IN" sz="2400" dirty="0">
              <a:solidFill>
                <a:srgbClr val="00B0F0"/>
              </a:solidFill>
              <a:latin typeface="AR CENA" pitchFamily="2" charset="0"/>
            </a:endParaRPr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373193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839200" cy="6553200"/>
          </a:xfrm>
        </p:spPr>
        <p:txBody>
          <a:bodyPr/>
          <a:lstStyle/>
          <a:p>
            <a:pPr algn="just"/>
            <a:r>
              <a:rPr lang="en-IN" dirty="0">
                <a:latin typeface="AR CENA" pitchFamily="2" charset="0"/>
              </a:rPr>
              <a:t>Horizontal </a:t>
            </a:r>
            <a:r>
              <a:rPr lang="en-IN" dirty="0" smtClean="0">
                <a:latin typeface="AR CENA" pitchFamily="2" charset="0"/>
              </a:rPr>
              <a:t>pins </a:t>
            </a:r>
            <a:r>
              <a:rPr lang="en-IN" dirty="0">
                <a:latin typeface="AR CENA" pitchFamily="2" charset="0"/>
              </a:rPr>
              <a:t>have been </a:t>
            </a:r>
            <a:r>
              <a:rPr lang="en-IN" dirty="0" smtClean="0">
                <a:latin typeface="AR CENA" pitchFamily="2" charset="0"/>
              </a:rPr>
              <a:t>recommended to </a:t>
            </a:r>
            <a:r>
              <a:rPr lang="en-IN" dirty="0">
                <a:latin typeface="AR CENA" pitchFamily="2" charset="0"/>
              </a:rPr>
              <a:t>tie tooth structure to </a:t>
            </a:r>
            <a:r>
              <a:rPr lang="en-IN" dirty="0" smtClean="0">
                <a:latin typeface="AR CENA" pitchFamily="2" charset="0"/>
              </a:rPr>
              <a:t>amalgam restorations.</a:t>
            </a:r>
          </a:p>
          <a:p>
            <a:pPr algn="just"/>
            <a:r>
              <a:rPr lang="en-IN" dirty="0" smtClean="0">
                <a:latin typeface="AR CENA" pitchFamily="2" charset="0"/>
              </a:rPr>
              <a:t>Burgess found the </a:t>
            </a:r>
            <a:r>
              <a:rPr lang="en-IN" dirty="0">
                <a:latin typeface="AR CENA" pitchFamily="2" charset="0"/>
              </a:rPr>
              <a:t>most effective reinforcement of </a:t>
            </a:r>
            <a:r>
              <a:rPr lang="en-IN" dirty="0" smtClean="0">
                <a:latin typeface="AR CENA" pitchFamily="2" charset="0"/>
              </a:rPr>
              <a:t>a free-standing </a:t>
            </a:r>
            <a:r>
              <a:rPr lang="en-IN" dirty="0">
                <a:latin typeface="AR CENA" pitchFamily="2" charset="0"/>
              </a:rPr>
              <a:t>facial cusp of a </a:t>
            </a:r>
            <a:r>
              <a:rPr lang="en-IN" dirty="0" smtClean="0">
                <a:latin typeface="AR CENA" pitchFamily="2" charset="0"/>
              </a:rPr>
              <a:t>maxillary premolar </a:t>
            </a:r>
            <a:r>
              <a:rPr lang="en-IN" dirty="0">
                <a:latin typeface="AR CENA" pitchFamily="2" charset="0"/>
              </a:rPr>
              <a:t>was obtained with the use </a:t>
            </a:r>
            <a:r>
              <a:rPr lang="en-IN" dirty="0" smtClean="0">
                <a:latin typeface="AR CENA" pitchFamily="2" charset="0"/>
              </a:rPr>
              <a:t>of two </a:t>
            </a:r>
            <a:r>
              <a:rPr lang="en-IN" dirty="0">
                <a:latin typeface="AR CENA" pitchFamily="2" charset="0"/>
              </a:rPr>
              <a:t>horizontal self-threading </a:t>
            </a:r>
            <a:r>
              <a:rPr lang="en-IN" dirty="0" smtClean="0">
                <a:latin typeface="AR CENA" pitchFamily="2" charset="0"/>
              </a:rPr>
              <a:t>pins.</a:t>
            </a:r>
            <a:endParaRPr lang="en-IN" dirty="0">
              <a:latin typeface="AR CENA" pitchFamily="2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5" t="27778" r="52925" b="17063"/>
          <a:stretch/>
        </p:blipFill>
        <p:spPr bwMode="auto">
          <a:xfrm>
            <a:off x="3048000" y="2772229"/>
            <a:ext cx="2519403" cy="3399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6096000"/>
            <a:ext cx="8915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Retention and resistance features for complex amalgam restorations- James W. Robbins  JADA, Vol. 118, April 1989</a:t>
            </a:r>
          </a:p>
          <a:p>
            <a:pPr algn="just"/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36681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3" t="12157" r="4889" b="7674"/>
          <a:stretch/>
        </p:blipFill>
        <p:spPr bwMode="auto">
          <a:xfrm>
            <a:off x="609600" y="76200"/>
            <a:ext cx="8114656" cy="655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411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IN" dirty="0" smtClean="0">
                <a:solidFill>
                  <a:srgbClr val="00B0F0"/>
                </a:solidFill>
                <a:latin typeface="AR CENA" pitchFamily="2" charset="0"/>
              </a:rPr>
              <a:t>SLOT RETAINED AMALGAM RESTORATIONS</a:t>
            </a:r>
            <a:endParaRPr lang="en-IN" dirty="0">
              <a:solidFill>
                <a:srgbClr val="00B0F0"/>
              </a:solidFill>
              <a:latin typeface="AR CENA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85800"/>
            <a:ext cx="8915400" cy="6019800"/>
          </a:xfrm>
        </p:spPr>
        <p:txBody>
          <a:bodyPr/>
          <a:lstStyle/>
          <a:p>
            <a:pPr marL="0" indent="0">
              <a:buNone/>
            </a:pPr>
            <a:r>
              <a:rPr lang="en-IN" dirty="0" smtClean="0">
                <a:solidFill>
                  <a:srgbClr val="FFFF00"/>
                </a:solidFill>
                <a:latin typeface="AR CENA" pitchFamily="2" charset="0"/>
              </a:rPr>
              <a:t>Definition:</a:t>
            </a:r>
          </a:p>
          <a:p>
            <a:r>
              <a:rPr lang="en-IN" dirty="0" smtClean="0">
                <a:latin typeface="AR CENA" pitchFamily="2" charset="0"/>
              </a:rPr>
              <a:t>A slot is a horizontal retention groove in dentin.</a:t>
            </a:r>
          </a:p>
          <a:p>
            <a:pPr marL="0" indent="0">
              <a:buNone/>
            </a:pPr>
            <a:endParaRPr lang="en-IN" dirty="0" smtClean="0">
              <a:solidFill>
                <a:srgbClr val="FFFF00"/>
              </a:solidFill>
              <a:latin typeface="AR CENA" pitchFamily="2" charset="0"/>
            </a:endParaRPr>
          </a:p>
          <a:p>
            <a:pPr marL="0" indent="0">
              <a:buNone/>
            </a:pPr>
            <a:r>
              <a:rPr lang="en-IN" dirty="0" smtClean="0">
                <a:solidFill>
                  <a:srgbClr val="FFFF00"/>
                </a:solidFill>
                <a:latin typeface="AR CENA" pitchFamily="2" charset="0"/>
              </a:rPr>
              <a:t>Indications:</a:t>
            </a:r>
          </a:p>
          <a:p>
            <a:pPr algn="just"/>
            <a:r>
              <a:rPr lang="en-IN" dirty="0" smtClean="0">
                <a:latin typeface="AR CENA" pitchFamily="2" charset="0"/>
              </a:rPr>
              <a:t>Conjunction or alternative to pins</a:t>
            </a:r>
          </a:p>
          <a:p>
            <a:pPr algn="just"/>
            <a:r>
              <a:rPr lang="en-IN" dirty="0" smtClean="0">
                <a:latin typeface="AR CENA" pitchFamily="2" charset="0"/>
              </a:rPr>
              <a:t>Preparations with vertical walls that allow retention locks to oppose one other</a:t>
            </a:r>
          </a:p>
          <a:p>
            <a:pPr algn="just"/>
            <a:r>
              <a:rPr lang="en-IN" dirty="0" smtClean="0">
                <a:latin typeface="AR CENA" pitchFamily="2" charset="0"/>
              </a:rPr>
              <a:t>Short clinical crowns</a:t>
            </a:r>
          </a:p>
          <a:p>
            <a:endParaRPr lang="en-IN" dirty="0">
              <a:latin typeface="AR CENA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6324600"/>
            <a:ext cx="81788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 err="1">
                <a:solidFill>
                  <a:srgbClr val="00B0F0"/>
                </a:solidFill>
                <a:latin typeface="AR CENA" pitchFamily="2" charset="0"/>
              </a:rPr>
              <a:t>Sturdevant’s</a:t>
            </a:r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 Art &amp; Science of Operative Dentistry – A South Asian edition</a:t>
            </a:r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148327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763000" cy="6553200"/>
          </a:xfrm>
        </p:spPr>
        <p:txBody>
          <a:bodyPr/>
          <a:lstStyle/>
          <a:p>
            <a:pPr marL="0" indent="0">
              <a:buNone/>
            </a:pPr>
            <a:r>
              <a:rPr lang="en-IN" dirty="0" smtClean="0">
                <a:solidFill>
                  <a:srgbClr val="FFFF00"/>
                </a:solidFill>
                <a:latin typeface="AR CENA" pitchFamily="2" charset="0"/>
              </a:rPr>
              <a:t>Advantages:</a:t>
            </a:r>
          </a:p>
          <a:p>
            <a:r>
              <a:rPr lang="en-IN" dirty="0" smtClean="0">
                <a:latin typeface="AR CENA" pitchFamily="2" charset="0"/>
              </a:rPr>
              <a:t>Less likely to create </a:t>
            </a:r>
            <a:r>
              <a:rPr lang="en-IN" dirty="0" err="1" smtClean="0">
                <a:latin typeface="AR CENA" pitchFamily="2" charset="0"/>
              </a:rPr>
              <a:t>microfractures</a:t>
            </a:r>
            <a:endParaRPr lang="en-IN" dirty="0" smtClean="0">
              <a:latin typeface="AR CENA" pitchFamily="2" charset="0"/>
            </a:endParaRPr>
          </a:p>
          <a:p>
            <a:r>
              <a:rPr lang="en-IN" dirty="0" smtClean="0">
                <a:latin typeface="AR CENA" pitchFamily="2" charset="0"/>
              </a:rPr>
              <a:t>Less chances of perforation into pulp</a:t>
            </a:r>
          </a:p>
          <a:p>
            <a:r>
              <a:rPr lang="en-IN" dirty="0" smtClean="0">
                <a:latin typeface="AR CENA" pitchFamily="2" charset="0"/>
              </a:rPr>
              <a:t>Retention potential of pins and slots is same.</a:t>
            </a:r>
          </a:p>
          <a:p>
            <a:endParaRPr lang="en-IN" dirty="0">
              <a:latin typeface="AR CENA" pitchFamily="2" charset="0"/>
            </a:endParaRPr>
          </a:p>
          <a:p>
            <a:pPr marL="0" indent="0">
              <a:buNone/>
            </a:pPr>
            <a:r>
              <a:rPr lang="en-IN" dirty="0" smtClean="0">
                <a:solidFill>
                  <a:srgbClr val="FFFF00"/>
                </a:solidFill>
                <a:latin typeface="AR CENA" pitchFamily="2" charset="0"/>
              </a:rPr>
              <a:t>Disadvantages:</a:t>
            </a:r>
          </a:p>
          <a:p>
            <a:r>
              <a:rPr lang="en-IN" dirty="0" smtClean="0">
                <a:latin typeface="AR CENA" pitchFamily="2" charset="0"/>
              </a:rPr>
              <a:t>More tooth structure is removed.</a:t>
            </a:r>
            <a:endParaRPr lang="en-IN" dirty="0">
              <a:latin typeface="AR CENA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6248400"/>
            <a:ext cx="817884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 err="1">
                <a:solidFill>
                  <a:srgbClr val="00B0F0"/>
                </a:solidFill>
                <a:latin typeface="AR CENA" pitchFamily="2" charset="0"/>
              </a:rPr>
              <a:t>Sturdevant’s</a:t>
            </a:r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 Art &amp; Science of Operative Dentistry – A South Asian edition</a:t>
            </a:r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70628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" y="152400"/>
            <a:ext cx="8694922" cy="4267200"/>
          </a:xfrm>
        </p:spPr>
      </p:pic>
      <p:sp>
        <p:nvSpPr>
          <p:cNvPr id="5" name="TextBox 4"/>
          <p:cNvSpPr txBox="1"/>
          <p:nvPr/>
        </p:nvSpPr>
        <p:spPr>
          <a:xfrm>
            <a:off x="152400" y="4572000"/>
            <a:ext cx="732959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IN" sz="2400" dirty="0" smtClean="0">
                <a:latin typeface="AR CENA" pitchFamily="2" charset="0"/>
              </a:rPr>
              <a:t>No. 33 </a:t>
            </a:r>
            <a:r>
              <a:rPr lang="en-IN" sz="2400" baseline="30000" dirty="0">
                <a:latin typeface="AR CENA" pitchFamily="2" charset="0"/>
              </a:rPr>
              <a:t>1/2 </a:t>
            </a:r>
            <a:r>
              <a:rPr lang="en-IN" sz="2400" baseline="30000" dirty="0" smtClean="0">
                <a:latin typeface="AR CENA" pitchFamily="2" charset="0"/>
              </a:rPr>
              <a:t> </a:t>
            </a:r>
            <a:r>
              <a:rPr lang="en-IN" sz="2400" dirty="0" smtClean="0">
                <a:latin typeface="AR CENA" pitchFamily="2" charset="0"/>
              </a:rPr>
              <a:t> bur is used to place a slot 0.5mm axial of the DEJ.</a:t>
            </a:r>
          </a:p>
          <a:p>
            <a:pPr marL="342900" indent="-342900">
              <a:buFont typeface="Arial" pitchFamily="34" charset="0"/>
              <a:buChar char="•"/>
            </a:pPr>
            <a:endParaRPr lang="en-IN" sz="2400" baseline="30000" dirty="0">
              <a:latin typeface="AR CENA" pitchFamily="2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IN" sz="2400" dirty="0" err="1" smtClean="0">
                <a:latin typeface="AR CENA" pitchFamily="2" charset="0"/>
              </a:rPr>
              <a:t>Continous</a:t>
            </a:r>
            <a:r>
              <a:rPr lang="en-IN" sz="2400" dirty="0" smtClean="0">
                <a:latin typeface="AR CENA" pitchFamily="2" charset="0"/>
              </a:rPr>
              <a:t> or segmented</a:t>
            </a:r>
          </a:p>
          <a:p>
            <a:pPr marL="342900" indent="-342900">
              <a:buFont typeface="Arial" pitchFamily="34" charset="0"/>
              <a:buChar char="•"/>
            </a:pPr>
            <a:endParaRPr lang="en-IN" sz="2400" baseline="30000" dirty="0">
              <a:latin typeface="AR CENA" pitchFamily="2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IN" sz="2400" dirty="0" smtClean="0">
                <a:latin typeface="AR CENA" pitchFamily="2" charset="0"/>
              </a:rPr>
              <a:t>Shorter slots = Longer slots</a:t>
            </a:r>
            <a:endParaRPr lang="en-IN" sz="2400" baseline="30000" dirty="0">
              <a:latin typeface="AR CENA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0" y="6264771"/>
            <a:ext cx="6986208" cy="6370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2400" dirty="0" err="1">
                <a:solidFill>
                  <a:srgbClr val="00B0F0"/>
                </a:solidFill>
                <a:latin typeface="AR CENA" pitchFamily="2" charset="0"/>
              </a:rPr>
              <a:t>Sturdevant’s</a:t>
            </a:r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 Art &amp; Science of Operative Dentistry – 5</a:t>
            </a:r>
            <a:r>
              <a:rPr lang="en-IN" sz="2400" baseline="30000" dirty="0">
                <a:solidFill>
                  <a:srgbClr val="00B0F0"/>
                </a:solidFill>
                <a:latin typeface="AR CENA" pitchFamily="2" charset="0"/>
              </a:rPr>
              <a:t>th</a:t>
            </a:r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 edition</a:t>
            </a:r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pPr algn="ctr"/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363630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228600"/>
            <a:ext cx="8991600" cy="6477000"/>
          </a:xfrm>
        </p:spPr>
        <p:txBody>
          <a:bodyPr/>
          <a:lstStyle/>
          <a:p>
            <a:r>
              <a:rPr lang="en-IN" dirty="0" smtClean="0">
                <a:latin typeface="AR CENA" pitchFamily="2" charset="0"/>
              </a:rPr>
              <a:t>Grossly mutilated teeth</a:t>
            </a:r>
          </a:p>
          <a:p>
            <a:r>
              <a:rPr lang="en-IN" dirty="0" smtClean="0">
                <a:latin typeface="AR CENA" pitchFamily="2" charset="0"/>
              </a:rPr>
              <a:t>Extended preparations</a:t>
            </a:r>
          </a:p>
          <a:p>
            <a:r>
              <a:rPr lang="en-IN" dirty="0" smtClean="0">
                <a:latin typeface="AR CENA" pitchFamily="2" charset="0"/>
              </a:rPr>
              <a:t>Extensive class V restorations</a:t>
            </a:r>
          </a:p>
          <a:p>
            <a:r>
              <a:rPr lang="en-IN" dirty="0" smtClean="0">
                <a:latin typeface="AR CENA" pitchFamily="2" charset="0"/>
              </a:rPr>
              <a:t>Cross splinting</a:t>
            </a:r>
          </a:p>
          <a:p>
            <a:r>
              <a:rPr lang="en-IN" dirty="0" smtClean="0">
                <a:latin typeface="AR CENA" pitchFamily="2" charset="0"/>
              </a:rPr>
              <a:t>Questionable prognosis </a:t>
            </a:r>
          </a:p>
          <a:p>
            <a:r>
              <a:rPr lang="en-IN" dirty="0" smtClean="0">
                <a:latin typeface="AR CENA" pitchFamily="2" charset="0"/>
              </a:rPr>
              <a:t>Economical factors</a:t>
            </a:r>
            <a:endParaRPr lang="en-IN" dirty="0">
              <a:latin typeface="AR C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97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839200" cy="6553200"/>
          </a:xfrm>
        </p:spPr>
        <p:txBody>
          <a:bodyPr/>
          <a:lstStyle/>
          <a:p>
            <a:pPr algn="just"/>
            <a:r>
              <a:rPr lang="en-IN" dirty="0">
                <a:latin typeface="AR CENA" pitchFamily="2" charset="0"/>
              </a:rPr>
              <a:t>In 1979, </a:t>
            </a:r>
            <a:r>
              <a:rPr lang="en-IN" dirty="0" err="1">
                <a:latin typeface="AR CENA" pitchFamily="2" charset="0"/>
              </a:rPr>
              <a:t>Outhwaite</a:t>
            </a:r>
            <a:r>
              <a:rPr lang="en-IN" dirty="0">
                <a:latin typeface="AR CENA" pitchFamily="2" charset="0"/>
              </a:rPr>
              <a:t> and </a:t>
            </a:r>
            <a:r>
              <a:rPr lang="en-IN" dirty="0" err="1" smtClean="0">
                <a:latin typeface="AR CENA" pitchFamily="2" charset="0"/>
              </a:rPr>
              <a:t>coworkers</a:t>
            </a:r>
            <a:r>
              <a:rPr lang="en-IN" dirty="0">
                <a:latin typeface="AR CENA" pitchFamily="2" charset="0"/>
              </a:rPr>
              <a:t> </a:t>
            </a:r>
            <a:r>
              <a:rPr lang="en-IN" dirty="0" smtClean="0">
                <a:latin typeface="AR CENA" pitchFamily="2" charset="0"/>
              </a:rPr>
              <a:t>introduced </a:t>
            </a:r>
            <a:r>
              <a:rPr lang="en-IN" dirty="0">
                <a:latin typeface="AR CENA" pitchFamily="2" charset="0"/>
              </a:rPr>
              <a:t>the circumferential slot </a:t>
            </a:r>
            <a:r>
              <a:rPr lang="en-IN" dirty="0" smtClean="0">
                <a:latin typeface="AR CENA" pitchFamily="2" charset="0"/>
              </a:rPr>
              <a:t>prepared with </a:t>
            </a:r>
            <a:r>
              <a:rPr lang="en-IN" dirty="0">
                <a:latin typeface="AR CENA" pitchFamily="2" charset="0"/>
              </a:rPr>
              <a:t>a no. </a:t>
            </a:r>
            <a:r>
              <a:rPr lang="en-IN" dirty="0" smtClean="0">
                <a:latin typeface="AR CENA" pitchFamily="2" charset="0"/>
              </a:rPr>
              <a:t>33</a:t>
            </a:r>
            <a:r>
              <a:rPr lang="en-IN" sz="2000" baseline="30000" dirty="0" smtClean="0">
                <a:latin typeface="AR CENA" pitchFamily="2" charset="0"/>
              </a:rPr>
              <a:t>1/2 </a:t>
            </a:r>
            <a:r>
              <a:rPr lang="en-IN" dirty="0" smtClean="0">
                <a:latin typeface="AR CENA" pitchFamily="2" charset="0"/>
              </a:rPr>
              <a:t>inverted </a:t>
            </a:r>
            <a:r>
              <a:rPr lang="en-IN" dirty="0">
                <a:latin typeface="AR CENA" pitchFamily="2" charset="0"/>
              </a:rPr>
              <a:t>cone </a:t>
            </a:r>
            <a:r>
              <a:rPr lang="en-IN" dirty="0" smtClean="0">
                <a:latin typeface="AR CENA" pitchFamily="2" charset="0"/>
              </a:rPr>
              <a:t>bur.</a:t>
            </a:r>
            <a:endParaRPr lang="en-IN" dirty="0">
              <a:latin typeface="AR CENA" pitchFamily="2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05" t="18453" r="7412" b="48016"/>
          <a:stretch/>
        </p:blipFill>
        <p:spPr bwMode="auto">
          <a:xfrm>
            <a:off x="2431473" y="2209800"/>
            <a:ext cx="4114801" cy="367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6019800"/>
            <a:ext cx="891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Retention and resistance features for complex amalgam restorations- James W. Robbins  JADA, Vol. 118, April 1989</a:t>
            </a:r>
          </a:p>
          <a:p>
            <a:pPr algn="just"/>
            <a:endParaRPr lang="en-IN" sz="2400" dirty="0"/>
          </a:p>
          <a:p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271954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1" t="17522" r="5643" b="41776"/>
          <a:stretch/>
        </p:blipFill>
        <p:spPr bwMode="auto">
          <a:xfrm>
            <a:off x="304800" y="381000"/>
            <a:ext cx="860538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1" t="23201" r="43185" b="35890"/>
          <a:stretch/>
        </p:blipFill>
        <p:spPr bwMode="auto">
          <a:xfrm>
            <a:off x="2667000" y="3276600"/>
            <a:ext cx="4281055" cy="288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096000"/>
            <a:ext cx="8991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Retention and resistance features for complex amalgam restorations- James W. Robbins  JADA, Vol. 118, April 1989</a:t>
            </a:r>
          </a:p>
          <a:p>
            <a:pPr algn="just"/>
            <a:endParaRPr lang="en-IN" sz="2400" dirty="0"/>
          </a:p>
          <a:p>
            <a:endParaRPr lang="en-IN" sz="2400" dirty="0"/>
          </a:p>
          <a:p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335522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IN" dirty="0" smtClean="0">
                <a:solidFill>
                  <a:srgbClr val="00B0F0"/>
                </a:solidFill>
                <a:latin typeface="AR CENA" pitchFamily="2" charset="0"/>
              </a:rPr>
              <a:t>COVES</a:t>
            </a:r>
            <a:endParaRPr lang="en-IN" dirty="0">
              <a:solidFill>
                <a:srgbClr val="00B0F0"/>
              </a:solidFill>
              <a:latin typeface="AR CENA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85800"/>
            <a:ext cx="8915400" cy="6019800"/>
          </a:xfrm>
        </p:spPr>
        <p:txBody>
          <a:bodyPr/>
          <a:lstStyle/>
          <a:p>
            <a:r>
              <a:rPr lang="en-IN" dirty="0" smtClean="0">
                <a:latin typeface="AR CENA" pitchFamily="2" charset="0"/>
              </a:rPr>
              <a:t>Cove is a retention feature.</a:t>
            </a:r>
          </a:p>
          <a:p>
            <a:r>
              <a:rPr lang="en-IN" dirty="0" smtClean="0">
                <a:latin typeface="AR CENA" pitchFamily="2" charset="0"/>
              </a:rPr>
              <a:t>No. ¼ bur</a:t>
            </a:r>
          </a:p>
          <a:p>
            <a:endParaRPr lang="en-IN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6" r="55770"/>
          <a:stretch/>
        </p:blipFill>
        <p:spPr>
          <a:xfrm>
            <a:off x="457200" y="2209800"/>
            <a:ext cx="3845831" cy="38931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423" y="2241388"/>
            <a:ext cx="4041777" cy="38546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1758" y="6366808"/>
            <a:ext cx="817884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 err="1">
                <a:solidFill>
                  <a:srgbClr val="00B0F0"/>
                </a:solidFill>
                <a:latin typeface="AR CENA" pitchFamily="2" charset="0"/>
              </a:rPr>
              <a:t>Sturdevant’s</a:t>
            </a:r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 Art &amp; Science of Operative Dentistry – A South Asian edition</a:t>
            </a:r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220640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IN" dirty="0" smtClean="0">
                <a:solidFill>
                  <a:srgbClr val="00B0F0"/>
                </a:solidFill>
                <a:latin typeface="AR CENA" pitchFamily="2" charset="0"/>
              </a:rPr>
              <a:t>AMALGAM INSERTS</a:t>
            </a:r>
            <a:endParaRPr lang="en-IN" dirty="0">
              <a:solidFill>
                <a:srgbClr val="00B0F0"/>
              </a:solidFill>
              <a:latin typeface="AR CENA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85800"/>
            <a:ext cx="8839200" cy="6019800"/>
          </a:xfrm>
        </p:spPr>
        <p:txBody>
          <a:bodyPr/>
          <a:lstStyle/>
          <a:p>
            <a:endParaRPr lang="en-IN" dirty="0" smtClean="0">
              <a:latin typeface="AR CENA" pitchFamily="2" charset="0"/>
            </a:endParaRPr>
          </a:p>
          <a:p>
            <a:r>
              <a:rPr lang="en-IN" dirty="0" err="1" smtClean="0">
                <a:latin typeface="AR CENA" pitchFamily="2" charset="0"/>
              </a:rPr>
              <a:t>Seng</a:t>
            </a:r>
            <a:r>
              <a:rPr lang="en-IN" dirty="0" smtClean="0">
                <a:latin typeface="AR CENA" pitchFamily="2" charset="0"/>
              </a:rPr>
              <a:t> and others – 1980</a:t>
            </a:r>
          </a:p>
          <a:p>
            <a:r>
              <a:rPr lang="en-IN" dirty="0" smtClean="0">
                <a:latin typeface="AR CENA" pitchFamily="2" charset="0"/>
              </a:rPr>
              <a:t>No.35 inverted cone bur</a:t>
            </a:r>
          </a:p>
          <a:p>
            <a:r>
              <a:rPr lang="en-IN" dirty="0" smtClean="0">
                <a:latin typeface="AR CENA" pitchFamily="2" charset="0"/>
              </a:rPr>
              <a:t>1.4mm in depth and diameter</a:t>
            </a:r>
            <a:endParaRPr lang="en-IN" dirty="0">
              <a:latin typeface="AR CENA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352800"/>
            <a:ext cx="5012184" cy="25812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09600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Retention and resistance features for complex amalgam restorations- James W. Robbins  JADA, Vol. 118, April 1989</a:t>
            </a:r>
          </a:p>
          <a:p>
            <a:pPr algn="just"/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173232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2"/>
          </a:xfrm>
        </p:spPr>
        <p:txBody>
          <a:bodyPr/>
          <a:lstStyle/>
          <a:p>
            <a:r>
              <a:rPr lang="en-IN" dirty="0" smtClean="0">
                <a:solidFill>
                  <a:srgbClr val="00B0F0"/>
                </a:solidFill>
                <a:latin typeface="AR CENA" pitchFamily="2" charset="0"/>
              </a:rPr>
              <a:t>AMALGAPINS</a:t>
            </a:r>
            <a:endParaRPr lang="en-IN" dirty="0">
              <a:solidFill>
                <a:srgbClr val="00B0F0"/>
              </a:solidFill>
              <a:latin typeface="AR CENA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839200" cy="5867400"/>
          </a:xfrm>
        </p:spPr>
        <p:txBody>
          <a:bodyPr/>
          <a:lstStyle/>
          <a:p>
            <a:r>
              <a:rPr lang="en-IN" dirty="0" err="1" smtClean="0">
                <a:latin typeface="AR CENA" pitchFamily="2" charset="0"/>
              </a:rPr>
              <a:t>Shavell</a:t>
            </a:r>
            <a:r>
              <a:rPr lang="en-IN" dirty="0" smtClean="0">
                <a:latin typeface="AR CENA" pitchFamily="2" charset="0"/>
              </a:rPr>
              <a:t> – 1980</a:t>
            </a:r>
          </a:p>
          <a:p>
            <a:r>
              <a:rPr lang="en-IN" dirty="0" smtClean="0">
                <a:latin typeface="AR CENA" pitchFamily="2" charset="0"/>
              </a:rPr>
              <a:t>Variation of amalgam inserts</a:t>
            </a:r>
          </a:p>
          <a:p>
            <a:r>
              <a:rPr lang="en-IN" dirty="0" smtClean="0">
                <a:latin typeface="AR CENA" pitchFamily="2" charset="0"/>
              </a:rPr>
              <a:t>No.1156,No.1157,No.1158 bur</a:t>
            </a:r>
          </a:p>
          <a:p>
            <a:r>
              <a:rPr lang="en-IN" dirty="0" smtClean="0">
                <a:latin typeface="AR CENA" pitchFamily="2" charset="0"/>
              </a:rPr>
              <a:t>2-3mm in depth, 0.8mm</a:t>
            </a:r>
          </a:p>
          <a:p>
            <a:endParaRPr lang="en-IN" dirty="0">
              <a:latin typeface="AR CENA" pitchFamily="2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1" t="32738" r="10201" b="17659"/>
          <a:stretch/>
        </p:blipFill>
        <p:spPr bwMode="auto">
          <a:xfrm>
            <a:off x="4343400" y="2895599"/>
            <a:ext cx="4094887" cy="3323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096000"/>
            <a:ext cx="9067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Retention and resistance features for complex amalgam restorations- James W. Robbins  JADA, Vol. 118, April 1989</a:t>
            </a:r>
          </a:p>
          <a:p>
            <a:pPr algn="just"/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266209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1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30" y="914400"/>
            <a:ext cx="8904270" cy="4876800"/>
          </a:xfrm>
        </p:spPr>
      </p:pic>
    </p:spTree>
    <p:extLst>
      <p:ext uri="{BB962C8B-B14F-4D97-AF65-F5344CB8AC3E}">
        <p14:creationId xmlns:p14="http://schemas.microsoft.com/office/powerpoint/2010/main" val="372071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IN" dirty="0" smtClean="0">
                <a:solidFill>
                  <a:srgbClr val="00B0F0"/>
                </a:solidFill>
                <a:latin typeface="AR CENA" pitchFamily="2" charset="0"/>
              </a:rPr>
              <a:t>AMALGAM FOUNDATIONS</a:t>
            </a:r>
            <a:endParaRPr lang="en-IN" dirty="0">
              <a:solidFill>
                <a:srgbClr val="00B0F0"/>
              </a:solidFill>
              <a:latin typeface="AR CENA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763000" cy="5867400"/>
          </a:xfrm>
        </p:spPr>
        <p:txBody>
          <a:bodyPr/>
          <a:lstStyle/>
          <a:p>
            <a:pPr algn="just"/>
            <a:r>
              <a:rPr lang="en-IN" dirty="0" smtClean="0">
                <a:latin typeface="AR CENA" pitchFamily="2" charset="0"/>
              </a:rPr>
              <a:t>Pin retention, Slot retention, Chamber retention.</a:t>
            </a:r>
          </a:p>
          <a:p>
            <a:pPr algn="just"/>
            <a:r>
              <a:rPr lang="en-IN" dirty="0" smtClean="0">
                <a:latin typeface="AR CENA" pitchFamily="2" charset="0"/>
              </a:rPr>
              <a:t>Kane et al ….. 2- 4mm extension into root canal</a:t>
            </a:r>
            <a:endParaRPr lang="en-IN" dirty="0">
              <a:latin typeface="AR CENA" pitchFamily="2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9" t="26984" r="31060" b="31250"/>
          <a:stretch/>
        </p:blipFill>
        <p:spPr bwMode="auto">
          <a:xfrm>
            <a:off x="2590800" y="2209800"/>
            <a:ext cx="3505200" cy="3689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94313" y="6149876"/>
            <a:ext cx="713528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 err="1">
                <a:solidFill>
                  <a:srgbClr val="00B0F0"/>
                </a:solidFill>
                <a:latin typeface="AR CENA" pitchFamily="2" charset="0"/>
              </a:rPr>
              <a:t>Sturdevant’s</a:t>
            </a:r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 Art &amp; Science of Operative Dentistry – </a:t>
            </a:r>
            <a:r>
              <a:rPr lang="en-IN" sz="2400" dirty="0" smtClean="0">
                <a:solidFill>
                  <a:srgbClr val="00B0F0"/>
                </a:solidFill>
                <a:latin typeface="AR CENA" pitchFamily="2" charset="0"/>
              </a:rPr>
              <a:t>5</a:t>
            </a:r>
            <a:r>
              <a:rPr lang="en-IN" sz="2400" baseline="30000" dirty="0" smtClean="0">
                <a:solidFill>
                  <a:srgbClr val="00B0F0"/>
                </a:solidFill>
                <a:latin typeface="AR CENA" pitchFamily="2" charset="0"/>
              </a:rPr>
              <a:t>th</a:t>
            </a:r>
            <a:r>
              <a:rPr lang="en-IN" sz="2400" dirty="0" smtClean="0">
                <a:solidFill>
                  <a:srgbClr val="00B0F0"/>
                </a:solidFill>
                <a:latin typeface="AR CENA" pitchFamily="2" charset="0"/>
              </a:rPr>
              <a:t>  </a:t>
            </a:r>
            <a:r>
              <a:rPr lang="en-IN" sz="2400" dirty="0">
                <a:solidFill>
                  <a:srgbClr val="00B0F0"/>
                </a:solidFill>
                <a:latin typeface="AR CENA" pitchFamily="2" charset="0"/>
              </a:rPr>
              <a:t>edition</a:t>
            </a:r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r>
              <a:rPr lang="en-IN" sz="2400" dirty="0" smtClean="0"/>
              <a:t>a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235242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IN" dirty="0" smtClean="0">
                <a:solidFill>
                  <a:srgbClr val="00B0F0"/>
                </a:solidFill>
                <a:latin typeface="AR CENA" pitchFamily="2" charset="0"/>
              </a:rPr>
              <a:t>RESTORATIVE TECHNIQUE</a:t>
            </a:r>
            <a:endParaRPr lang="en-IN" dirty="0">
              <a:solidFill>
                <a:srgbClr val="00B0F0"/>
              </a:solidFill>
              <a:latin typeface="AR CENA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763000" cy="5715000"/>
          </a:xfrm>
        </p:spPr>
        <p:txBody>
          <a:bodyPr/>
          <a:lstStyle/>
          <a:p>
            <a:pPr marL="0" indent="0">
              <a:buNone/>
            </a:pPr>
            <a:endParaRPr lang="en-IN" dirty="0" smtClean="0">
              <a:latin typeface="AR CENA" pitchFamily="2" charset="0"/>
            </a:endParaRPr>
          </a:p>
          <a:p>
            <a:pPr marL="0" indent="0">
              <a:buNone/>
            </a:pPr>
            <a:endParaRPr lang="en-IN" dirty="0">
              <a:latin typeface="AR CENA" pitchFamily="2" charset="0"/>
            </a:endParaRPr>
          </a:p>
          <a:p>
            <a:pPr marL="0" indent="0">
              <a:buNone/>
            </a:pPr>
            <a:r>
              <a:rPr lang="en-IN" dirty="0" smtClean="0">
                <a:latin typeface="AR CENA" pitchFamily="2" charset="0"/>
              </a:rPr>
              <a:t>1)Use of desensitizer or bonding agent.</a:t>
            </a:r>
          </a:p>
          <a:p>
            <a:pPr marL="0" indent="0">
              <a:buNone/>
            </a:pPr>
            <a:r>
              <a:rPr lang="en-IN" dirty="0" smtClean="0">
                <a:latin typeface="AR CENA" pitchFamily="2" charset="0"/>
              </a:rPr>
              <a:t>2)Matrix placement</a:t>
            </a:r>
          </a:p>
          <a:p>
            <a:pPr marL="0" indent="0">
              <a:buNone/>
            </a:pPr>
            <a:r>
              <a:rPr lang="en-IN" dirty="0" smtClean="0">
                <a:latin typeface="AR CENA" pitchFamily="2" charset="0"/>
              </a:rPr>
              <a:t>3)Inserting the amalgam</a:t>
            </a:r>
          </a:p>
          <a:p>
            <a:pPr marL="0" indent="0">
              <a:buNone/>
            </a:pPr>
            <a:r>
              <a:rPr lang="en-IN" dirty="0" smtClean="0">
                <a:latin typeface="AR CENA" pitchFamily="2" charset="0"/>
              </a:rPr>
              <a:t>4)Contouring and finishing the amalgam.</a:t>
            </a:r>
            <a:endParaRPr lang="en-IN" dirty="0">
              <a:latin typeface="AR C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5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2" t="14456" r="24295" b="7206"/>
          <a:stretch/>
        </p:blipFill>
        <p:spPr bwMode="auto">
          <a:xfrm>
            <a:off x="0" y="34636"/>
            <a:ext cx="9143999" cy="674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068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1" t="29654" r="24242" b="45014"/>
          <a:stretch/>
        </p:blipFill>
        <p:spPr bwMode="auto">
          <a:xfrm>
            <a:off x="13855" y="0"/>
            <a:ext cx="913014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6" t="13731" r="28597" b="8239"/>
          <a:stretch/>
        </p:blipFill>
        <p:spPr bwMode="auto">
          <a:xfrm>
            <a:off x="0" y="1981200"/>
            <a:ext cx="91440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789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IN" dirty="0" smtClean="0">
                <a:solidFill>
                  <a:srgbClr val="00B0F0"/>
                </a:solidFill>
                <a:latin typeface="AR CENA" pitchFamily="2" charset="0"/>
              </a:rPr>
              <a:t>CONTRAINDICATIONS</a:t>
            </a:r>
            <a:endParaRPr lang="en-IN" dirty="0">
              <a:solidFill>
                <a:srgbClr val="00B0F0"/>
              </a:solidFill>
              <a:latin typeface="AR CENA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839200" cy="5867400"/>
          </a:xfrm>
        </p:spPr>
        <p:txBody>
          <a:bodyPr/>
          <a:lstStyle/>
          <a:p>
            <a:pPr algn="just"/>
            <a:endParaRPr lang="en-IN" dirty="0" smtClean="0">
              <a:latin typeface="AR CENA" pitchFamily="2" charset="0"/>
            </a:endParaRPr>
          </a:p>
          <a:p>
            <a:pPr algn="just"/>
            <a:r>
              <a:rPr lang="en-IN" dirty="0" smtClean="0">
                <a:latin typeface="AR CENA" pitchFamily="2" charset="0"/>
              </a:rPr>
              <a:t>In patients with significant </a:t>
            </a:r>
            <a:r>
              <a:rPr lang="en-IN" dirty="0" err="1" smtClean="0">
                <a:latin typeface="AR CENA" pitchFamily="2" charset="0"/>
              </a:rPr>
              <a:t>occlusal</a:t>
            </a:r>
            <a:r>
              <a:rPr lang="en-IN" dirty="0" smtClean="0">
                <a:latin typeface="AR CENA" pitchFamily="2" charset="0"/>
              </a:rPr>
              <a:t> problems.</a:t>
            </a:r>
          </a:p>
          <a:p>
            <a:pPr algn="just"/>
            <a:r>
              <a:rPr lang="en-IN" dirty="0" smtClean="0">
                <a:latin typeface="AR CENA" pitchFamily="2" charset="0"/>
              </a:rPr>
              <a:t>Anatomical or functional considerations.</a:t>
            </a:r>
          </a:p>
          <a:p>
            <a:pPr algn="just"/>
            <a:r>
              <a:rPr lang="en-IN" dirty="0" err="1" smtClean="0">
                <a:latin typeface="AR CENA" pitchFamily="2" charset="0"/>
              </a:rPr>
              <a:t>Esthetic</a:t>
            </a:r>
            <a:r>
              <a:rPr lang="en-IN" dirty="0" smtClean="0">
                <a:latin typeface="AR CENA" pitchFamily="2" charset="0"/>
              </a:rPr>
              <a:t> importance for the patient.</a:t>
            </a:r>
            <a:endParaRPr lang="en-IN" dirty="0">
              <a:latin typeface="AR CENA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816535"/>
            <a:ext cx="3187700" cy="212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1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/>
          <a:lstStyle/>
          <a:p>
            <a:r>
              <a:rPr lang="en-IN" u="sng" dirty="0" smtClean="0">
                <a:solidFill>
                  <a:srgbClr val="00B0F0"/>
                </a:solidFill>
                <a:latin typeface="AR CENA" pitchFamily="2" charset="0"/>
              </a:rPr>
              <a:t>CONCLUSION</a:t>
            </a:r>
            <a:endParaRPr lang="en-IN" u="sng" dirty="0">
              <a:solidFill>
                <a:srgbClr val="00B0F0"/>
              </a:solidFill>
              <a:latin typeface="AR CENA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763000" cy="5791200"/>
          </a:xfrm>
        </p:spPr>
        <p:txBody>
          <a:bodyPr/>
          <a:lstStyle/>
          <a:p>
            <a:pPr algn="just"/>
            <a:r>
              <a:rPr lang="en-IN" dirty="0" smtClean="0">
                <a:latin typeface="AR CENA" pitchFamily="2" charset="0"/>
              </a:rPr>
              <a:t>The complex amalgam restoration remains a predictable, cost effective, and safe means for the restoration of posterior teeth that are missing large amounts of structure.</a:t>
            </a:r>
          </a:p>
          <a:p>
            <a:pPr algn="just"/>
            <a:r>
              <a:rPr lang="en-IN" dirty="0" smtClean="0">
                <a:latin typeface="AR CENA" pitchFamily="2" charset="0"/>
              </a:rPr>
              <a:t>Restoration of normal anatomic contour can be readily established with amalgam through the use of slots, pins and customized matrix designs.</a:t>
            </a:r>
            <a:endParaRPr lang="en-IN" dirty="0">
              <a:latin typeface="AR C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72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2400"/>
            <a:ext cx="8915399" cy="6400800"/>
          </a:xfrm>
        </p:spPr>
      </p:pic>
    </p:spTree>
    <p:extLst>
      <p:ext uri="{BB962C8B-B14F-4D97-AF65-F5344CB8AC3E}">
        <p14:creationId xmlns:p14="http://schemas.microsoft.com/office/powerpoint/2010/main" val="395482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IN" dirty="0" smtClean="0">
                <a:solidFill>
                  <a:srgbClr val="00B0F0"/>
                </a:solidFill>
                <a:latin typeface="AR CENA" pitchFamily="2" charset="0"/>
              </a:rPr>
              <a:t>ADVANTAGES</a:t>
            </a:r>
            <a:endParaRPr lang="en-IN" dirty="0">
              <a:solidFill>
                <a:srgbClr val="00B0F0"/>
              </a:solidFill>
              <a:latin typeface="AR CENA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5791200"/>
          </a:xfrm>
        </p:spPr>
        <p:txBody>
          <a:bodyPr/>
          <a:lstStyle/>
          <a:p>
            <a:r>
              <a:rPr lang="en-IN" dirty="0" smtClean="0">
                <a:latin typeface="AR CENA" pitchFamily="2" charset="0"/>
              </a:rPr>
              <a:t>Conservation of tooth structure</a:t>
            </a:r>
          </a:p>
          <a:p>
            <a:r>
              <a:rPr lang="en-IN" dirty="0" smtClean="0">
                <a:latin typeface="AR CENA" pitchFamily="2" charset="0"/>
              </a:rPr>
              <a:t>Appointment time</a:t>
            </a:r>
          </a:p>
          <a:p>
            <a:r>
              <a:rPr lang="en-IN" dirty="0" smtClean="0">
                <a:latin typeface="AR CENA" pitchFamily="2" charset="0"/>
              </a:rPr>
              <a:t>Resistance and retention forms</a:t>
            </a:r>
          </a:p>
          <a:p>
            <a:r>
              <a:rPr lang="en-IN" dirty="0" smtClean="0">
                <a:latin typeface="AR CENA" pitchFamily="2" charset="0"/>
              </a:rPr>
              <a:t>Economics</a:t>
            </a:r>
            <a:endParaRPr lang="en-IN" dirty="0">
              <a:latin typeface="AR CENA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0" y="3352800"/>
            <a:ext cx="31750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3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IN" dirty="0" smtClean="0">
                <a:solidFill>
                  <a:srgbClr val="00B0F0"/>
                </a:solidFill>
                <a:latin typeface="AR CENA" pitchFamily="2" charset="0"/>
              </a:rPr>
              <a:t>DISADVANTAGES</a:t>
            </a:r>
            <a:endParaRPr lang="en-IN" dirty="0">
              <a:solidFill>
                <a:srgbClr val="00B0F0"/>
              </a:solidFill>
              <a:latin typeface="AR CENA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839200" cy="5943600"/>
          </a:xfrm>
        </p:spPr>
        <p:txBody>
          <a:bodyPr/>
          <a:lstStyle/>
          <a:p>
            <a:r>
              <a:rPr lang="en-IN" dirty="0" smtClean="0">
                <a:latin typeface="AR CENA" pitchFamily="2" charset="0"/>
              </a:rPr>
              <a:t>Tooth anatomy</a:t>
            </a:r>
          </a:p>
          <a:p>
            <a:r>
              <a:rPr lang="en-IN" dirty="0" smtClean="0">
                <a:latin typeface="AR CENA" pitchFamily="2" charset="0"/>
              </a:rPr>
              <a:t>Dentinal crazing and fractures.</a:t>
            </a:r>
          </a:p>
          <a:p>
            <a:r>
              <a:rPr lang="en-IN" dirty="0" smtClean="0">
                <a:latin typeface="AR CENA" pitchFamily="2" charset="0"/>
              </a:rPr>
              <a:t>Decreased strength of amalgam</a:t>
            </a:r>
          </a:p>
          <a:p>
            <a:r>
              <a:rPr lang="en-IN" dirty="0" smtClean="0">
                <a:latin typeface="AR CENA" pitchFamily="2" charset="0"/>
              </a:rPr>
              <a:t>Penetration and perforation.</a:t>
            </a:r>
          </a:p>
          <a:p>
            <a:r>
              <a:rPr lang="en-IN" dirty="0" err="1" smtClean="0">
                <a:latin typeface="AR CENA" pitchFamily="2" charset="0"/>
              </a:rPr>
              <a:t>Microleakage</a:t>
            </a:r>
            <a:endParaRPr lang="en-IN" dirty="0">
              <a:latin typeface="AR CENA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777" y="3657600"/>
            <a:ext cx="2071687" cy="207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98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2842</TotalTime>
  <Words>2048</Words>
  <Application>Microsoft Office PowerPoint</Application>
  <PresentationFormat>On-screen Show (4:3)</PresentationFormat>
  <Paragraphs>527</Paragraphs>
  <Slides>71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2" baseType="lpstr">
      <vt:lpstr>Office Theme</vt:lpstr>
      <vt:lpstr>PowerPoint Presentation</vt:lpstr>
      <vt:lpstr>INTRODUCTION</vt:lpstr>
      <vt:lpstr>PowerPoint Presentation</vt:lpstr>
      <vt:lpstr>PowerPoint Presentation</vt:lpstr>
      <vt:lpstr>INDICATIONS</vt:lpstr>
      <vt:lpstr>PowerPoint Presentation</vt:lpstr>
      <vt:lpstr>CONTRAINDICATIONS</vt:lpstr>
      <vt:lpstr>ADVANTAGES</vt:lpstr>
      <vt:lpstr>DISADVANTAGES</vt:lpstr>
      <vt:lpstr>PIN RETAINED AMALGAM RESTORATIONS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SLOT RETAINED AMALGAM RESTORATIONS</vt:lpstr>
      <vt:lpstr>PowerPoint Presentation</vt:lpstr>
      <vt:lpstr>PowerPoint Presentation</vt:lpstr>
      <vt:lpstr>PowerPoint Presentation</vt:lpstr>
      <vt:lpstr>PowerPoint Presentation</vt:lpstr>
      <vt:lpstr>COVES</vt:lpstr>
      <vt:lpstr>AMALGAM INSERTS</vt:lpstr>
      <vt:lpstr>AMALGAPINS</vt:lpstr>
      <vt:lpstr>PowerPoint Presentation</vt:lpstr>
      <vt:lpstr>AMALGAM FOUNDATIONS</vt:lpstr>
      <vt:lpstr>RESTORATIVE TECHNIQUE</vt:lpstr>
      <vt:lpstr>PowerPoint Presentation</vt:lpstr>
      <vt:lpstr>PowerPoint Presentation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KIRIT</dc:creator>
  <cp:lastModifiedBy>Admin</cp:lastModifiedBy>
  <cp:revision>98</cp:revision>
  <dcterms:created xsi:type="dcterms:W3CDTF">2006-08-16T00:00:00Z</dcterms:created>
  <dcterms:modified xsi:type="dcterms:W3CDTF">2021-06-21T16:55:11Z</dcterms:modified>
</cp:coreProperties>
</file>